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5"/>
  </p:sldMasterIdLst>
  <p:notesMasterIdLst>
    <p:notesMasterId r:id="rId74"/>
  </p:notesMasterIdLst>
  <p:handoutMasterIdLst>
    <p:handoutMasterId r:id="rId75"/>
  </p:handoutMasterIdLst>
  <p:sldIdLst>
    <p:sldId id="256" r:id="rId6"/>
    <p:sldId id="285" r:id="rId7"/>
    <p:sldId id="288" r:id="rId8"/>
    <p:sldId id="289" r:id="rId9"/>
    <p:sldId id="290" r:id="rId10"/>
    <p:sldId id="286" r:id="rId11"/>
    <p:sldId id="291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40" r:id="rId20"/>
    <p:sldId id="341" r:id="rId21"/>
    <p:sldId id="342" r:id="rId22"/>
    <p:sldId id="336" r:id="rId23"/>
    <p:sldId id="337" r:id="rId24"/>
    <p:sldId id="338" r:id="rId25"/>
    <p:sldId id="339" r:id="rId26"/>
    <p:sldId id="366" r:id="rId27"/>
    <p:sldId id="367" r:id="rId28"/>
    <p:sldId id="313" r:id="rId29"/>
    <p:sldId id="314" r:id="rId30"/>
    <p:sldId id="315" r:id="rId31"/>
    <p:sldId id="316" r:id="rId32"/>
    <p:sldId id="319" r:id="rId33"/>
    <p:sldId id="320" r:id="rId34"/>
    <p:sldId id="321" r:id="rId35"/>
    <p:sldId id="322" r:id="rId36"/>
    <p:sldId id="318" r:id="rId37"/>
    <p:sldId id="307" r:id="rId38"/>
    <p:sldId id="308" r:id="rId39"/>
    <p:sldId id="323" r:id="rId40"/>
    <p:sldId id="310" r:id="rId41"/>
    <p:sldId id="311" r:id="rId42"/>
    <p:sldId id="312" r:id="rId43"/>
    <p:sldId id="343" r:id="rId44"/>
    <p:sldId id="356" r:id="rId45"/>
    <p:sldId id="357" r:id="rId46"/>
    <p:sldId id="346" r:id="rId47"/>
    <p:sldId id="347" r:id="rId48"/>
    <p:sldId id="344" r:id="rId49"/>
    <p:sldId id="345" r:id="rId50"/>
    <p:sldId id="348" r:id="rId51"/>
    <p:sldId id="358" r:id="rId52"/>
    <p:sldId id="352" r:id="rId53"/>
    <p:sldId id="362" r:id="rId54"/>
    <p:sldId id="363" r:id="rId55"/>
    <p:sldId id="364" r:id="rId56"/>
    <p:sldId id="365" r:id="rId57"/>
    <p:sldId id="353" r:id="rId58"/>
    <p:sldId id="274" r:id="rId59"/>
    <p:sldId id="300" r:id="rId60"/>
    <p:sldId id="325" r:id="rId61"/>
    <p:sldId id="326" r:id="rId62"/>
    <p:sldId id="299" r:id="rId63"/>
    <p:sldId id="298" r:id="rId64"/>
    <p:sldId id="302" r:id="rId65"/>
    <p:sldId id="327" r:id="rId66"/>
    <p:sldId id="303" r:id="rId67"/>
    <p:sldId id="324" r:id="rId68"/>
    <p:sldId id="304" r:id="rId69"/>
    <p:sldId id="301" r:id="rId70"/>
    <p:sldId id="306" r:id="rId71"/>
    <p:sldId id="283" r:id="rId72"/>
    <p:sldId id="266" r:id="rId73"/>
  </p:sldIdLst>
  <p:sldSz cx="9144000" cy="6858000" type="screen4x3"/>
  <p:notesSz cx="6669088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-9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>
          <p15:clr>
            <a:srgbClr val="A4A3A4"/>
          </p15:clr>
        </p15:guide>
        <p15:guide id="2" pos="7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CEA"/>
    <a:srgbClr val="FABCD7"/>
    <a:srgbClr val="FFFFFF"/>
    <a:srgbClr val="F57E00"/>
    <a:srgbClr val="49729D"/>
    <a:srgbClr val="FFFF00"/>
    <a:srgbClr val="B6B6B6"/>
    <a:srgbClr val="71C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57" autoAdjust="0"/>
    <p:restoredTop sz="94676" autoAdjust="0"/>
  </p:normalViewPr>
  <p:slideViewPr>
    <p:cSldViewPr>
      <p:cViewPr varScale="1">
        <p:scale>
          <a:sx n="65" d="100"/>
          <a:sy n="65" d="100"/>
        </p:scale>
        <p:origin x="640" y="40"/>
      </p:cViewPr>
      <p:guideLst>
        <p:guide orient="horz" pos="1392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-3896" y="-120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26A42-96AE-4767-9C02-E22BA41E7F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AABAEE4-AC30-43E9-BA14-161EEADF312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bomen</a:t>
          </a:r>
        </a:p>
      </dgm:t>
    </dgm:pt>
    <dgm:pt modelId="{C499BF86-84B8-437E-8399-DEF5A8F59039}" type="parTrans" cxnId="{D602F89B-5E60-4E4B-927D-79CC73046346}">
      <dgm:prSet/>
      <dgm:spPr/>
    </dgm:pt>
    <dgm:pt modelId="{128410E3-BE8A-4234-B0AA-497DE69992B2}" type="sibTrans" cxnId="{D602F89B-5E60-4E4B-927D-79CC73046346}">
      <dgm:prSet/>
      <dgm:spPr/>
    </dgm:pt>
    <dgm:pt modelId="{6E235CBC-7D7F-47AA-B07D-C19643F0782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eik</a:t>
          </a:r>
        </a:p>
      </dgm:t>
    </dgm:pt>
    <dgm:pt modelId="{C85B57F5-8688-442C-8ADA-2A9FA9477BAF}" type="parTrans" cxnId="{EBE196BF-9C42-4323-AE80-65550E259677}">
      <dgm:prSet/>
      <dgm:spPr/>
    </dgm:pt>
    <dgm:pt modelId="{76F7C4F8-9E4F-415C-8DD4-9A7975906CDD}" type="sibTrans" cxnId="{EBE196BF-9C42-4323-AE80-65550E259677}">
      <dgm:prSet/>
      <dgm:spPr/>
    </dgm:pt>
    <dgm:pt modelId="{FD12A228-424E-4A6B-AE50-F30776F2B38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kastanje</a:t>
          </a:r>
        </a:p>
      </dgm:t>
    </dgm:pt>
    <dgm:pt modelId="{7B750F20-2FDC-49FC-B910-D00BA0A2FF8C}" type="parTrans" cxnId="{EB9BDA0A-614E-4FD0-8566-D9EB4D7F9781}">
      <dgm:prSet/>
      <dgm:spPr/>
    </dgm:pt>
    <dgm:pt modelId="{B74D4D7D-F8C6-409E-84BB-058DE18FAC2A}" type="sibTrans" cxnId="{EB9BDA0A-614E-4FD0-8566-D9EB4D7F9781}">
      <dgm:prSet/>
      <dgm:spPr/>
    </dgm:pt>
    <dgm:pt modelId="{72427B1F-788A-4AFE-8BA0-EC1E3B4D6F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berk</a:t>
          </a:r>
        </a:p>
      </dgm:t>
    </dgm:pt>
    <dgm:pt modelId="{BC3EE1E0-2DED-4EBF-A4FA-42F1F336279A}" type="parTrans" cxnId="{E3B72E80-344E-4A4F-9B1F-11BA2CEFD4FC}">
      <dgm:prSet/>
      <dgm:spPr/>
    </dgm:pt>
    <dgm:pt modelId="{B702A315-2C22-4ED9-BA22-B80AE439C2F8}" type="sibTrans" cxnId="{E3B72E80-344E-4A4F-9B1F-11BA2CEFD4FC}">
      <dgm:prSet/>
      <dgm:spPr/>
    </dgm:pt>
    <dgm:pt modelId="{28E3193A-FFED-40D6-A65B-0F4B36228143}" type="pres">
      <dgm:prSet presAssocID="{07026A42-96AE-4767-9C02-E22BA41E7F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6C8F570-3994-41ED-9AF6-33FF21D935EA}" type="pres">
      <dgm:prSet presAssocID="{6AABAEE4-AC30-43E9-BA14-161EEADF3124}" presName="hierRoot1" presStyleCnt="0">
        <dgm:presLayoutVars>
          <dgm:hierBranch/>
        </dgm:presLayoutVars>
      </dgm:prSet>
      <dgm:spPr/>
    </dgm:pt>
    <dgm:pt modelId="{FDE3E409-5820-4627-90A6-EF8DFC2918C1}" type="pres">
      <dgm:prSet presAssocID="{6AABAEE4-AC30-43E9-BA14-161EEADF3124}" presName="rootComposite1" presStyleCnt="0"/>
      <dgm:spPr/>
    </dgm:pt>
    <dgm:pt modelId="{276DB80D-6387-400B-8223-C6F6C5138F29}" type="pres">
      <dgm:prSet presAssocID="{6AABAEE4-AC30-43E9-BA14-161EEADF312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887E957-40C2-4C24-9F06-BDFE05C5A1EF}" type="pres">
      <dgm:prSet presAssocID="{6AABAEE4-AC30-43E9-BA14-161EEADF3124}" presName="rootConnector1" presStyleLbl="node1" presStyleIdx="0" presStyleCnt="0"/>
      <dgm:spPr/>
      <dgm:t>
        <a:bodyPr/>
        <a:lstStyle/>
        <a:p>
          <a:endParaRPr lang="nl-NL"/>
        </a:p>
      </dgm:t>
    </dgm:pt>
    <dgm:pt modelId="{781561AE-5FD4-4FB7-93BB-32D9239CF152}" type="pres">
      <dgm:prSet presAssocID="{6AABAEE4-AC30-43E9-BA14-161EEADF3124}" presName="hierChild2" presStyleCnt="0"/>
      <dgm:spPr/>
    </dgm:pt>
    <dgm:pt modelId="{8BA5A436-A004-4909-B24A-FD51747A808F}" type="pres">
      <dgm:prSet presAssocID="{C85B57F5-8688-442C-8ADA-2A9FA9477BAF}" presName="Name35" presStyleLbl="parChTrans1D2" presStyleIdx="0" presStyleCnt="3"/>
      <dgm:spPr/>
    </dgm:pt>
    <dgm:pt modelId="{134058BE-E757-4628-95D2-7F3636051336}" type="pres">
      <dgm:prSet presAssocID="{6E235CBC-7D7F-47AA-B07D-C19643F07822}" presName="hierRoot2" presStyleCnt="0">
        <dgm:presLayoutVars>
          <dgm:hierBranch/>
        </dgm:presLayoutVars>
      </dgm:prSet>
      <dgm:spPr/>
    </dgm:pt>
    <dgm:pt modelId="{4FBF93C5-114F-4BF3-B05C-03456F562DD8}" type="pres">
      <dgm:prSet presAssocID="{6E235CBC-7D7F-47AA-B07D-C19643F07822}" presName="rootComposite" presStyleCnt="0"/>
      <dgm:spPr/>
    </dgm:pt>
    <dgm:pt modelId="{D83F423F-BAE3-48A6-92C3-DEF5746F6E79}" type="pres">
      <dgm:prSet presAssocID="{6E235CBC-7D7F-47AA-B07D-C19643F0782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BAF1E994-A82F-4B2B-8B87-0AA83C2F08D8}" type="pres">
      <dgm:prSet presAssocID="{6E235CBC-7D7F-47AA-B07D-C19643F07822}" presName="rootConnector" presStyleLbl="node2" presStyleIdx="0" presStyleCnt="3"/>
      <dgm:spPr/>
      <dgm:t>
        <a:bodyPr/>
        <a:lstStyle/>
        <a:p>
          <a:endParaRPr lang="nl-NL"/>
        </a:p>
      </dgm:t>
    </dgm:pt>
    <dgm:pt modelId="{F0A9B3D7-80A5-47C8-A158-4B646D11C5B6}" type="pres">
      <dgm:prSet presAssocID="{6E235CBC-7D7F-47AA-B07D-C19643F07822}" presName="hierChild4" presStyleCnt="0"/>
      <dgm:spPr/>
    </dgm:pt>
    <dgm:pt modelId="{62E9E546-6835-4665-98C3-BD7B0E2F13EC}" type="pres">
      <dgm:prSet presAssocID="{6E235CBC-7D7F-47AA-B07D-C19643F07822}" presName="hierChild5" presStyleCnt="0"/>
      <dgm:spPr/>
    </dgm:pt>
    <dgm:pt modelId="{03C395E4-7C9A-4E08-9CD8-535015D2F741}" type="pres">
      <dgm:prSet presAssocID="{7B750F20-2FDC-49FC-B910-D00BA0A2FF8C}" presName="Name35" presStyleLbl="parChTrans1D2" presStyleIdx="1" presStyleCnt="3"/>
      <dgm:spPr/>
    </dgm:pt>
    <dgm:pt modelId="{02D739A1-EDD2-4315-B75A-60DA05776864}" type="pres">
      <dgm:prSet presAssocID="{FD12A228-424E-4A6B-AE50-F30776F2B38C}" presName="hierRoot2" presStyleCnt="0">
        <dgm:presLayoutVars>
          <dgm:hierBranch/>
        </dgm:presLayoutVars>
      </dgm:prSet>
      <dgm:spPr/>
    </dgm:pt>
    <dgm:pt modelId="{43CF4FB7-93B6-4607-ABBD-BED610CE9466}" type="pres">
      <dgm:prSet presAssocID="{FD12A228-424E-4A6B-AE50-F30776F2B38C}" presName="rootComposite" presStyleCnt="0"/>
      <dgm:spPr/>
    </dgm:pt>
    <dgm:pt modelId="{5C2482D7-072D-46EE-BF8B-EF7424E69DE7}" type="pres">
      <dgm:prSet presAssocID="{FD12A228-424E-4A6B-AE50-F30776F2B38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5D982FE7-DBB7-44D4-B4A7-E4011CA0299C}" type="pres">
      <dgm:prSet presAssocID="{FD12A228-424E-4A6B-AE50-F30776F2B38C}" presName="rootConnector" presStyleLbl="node2" presStyleIdx="1" presStyleCnt="3"/>
      <dgm:spPr/>
      <dgm:t>
        <a:bodyPr/>
        <a:lstStyle/>
        <a:p>
          <a:endParaRPr lang="nl-NL"/>
        </a:p>
      </dgm:t>
    </dgm:pt>
    <dgm:pt modelId="{6E9F7A21-E6F1-4207-8803-51B67D55D044}" type="pres">
      <dgm:prSet presAssocID="{FD12A228-424E-4A6B-AE50-F30776F2B38C}" presName="hierChild4" presStyleCnt="0"/>
      <dgm:spPr/>
    </dgm:pt>
    <dgm:pt modelId="{1394FE8F-EBFC-41E9-94A2-8E75B55FA383}" type="pres">
      <dgm:prSet presAssocID="{FD12A228-424E-4A6B-AE50-F30776F2B38C}" presName="hierChild5" presStyleCnt="0"/>
      <dgm:spPr/>
    </dgm:pt>
    <dgm:pt modelId="{7E782798-4FC1-4910-822F-0402A3744421}" type="pres">
      <dgm:prSet presAssocID="{BC3EE1E0-2DED-4EBF-A4FA-42F1F336279A}" presName="Name35" presStyleLbl="parChTrans1D2" presStyleIdx="2" presStyleCnt="3"/>
      <dgm:spPr/>
    </dgm:pt>
    <dgm:pt modelId="{E89C73BC-1CB7-488B-B4C0-60B7BA19E700}" type="pres">
      <dgm:prSet presAssocID="{72427B1F-788A-4AFE-8BA0-EC1E3B4D6F9E}" presName="hierRoot2" presStyleCnt="0">
        <dgm:presLayoutVars>
          <dgm:hierBranch/>
        </dgm:presLayoutVars>
      </dgm:prSet>
      <dgm:spPr/>
    </dgm:pt>
    <dgm:pt modelId="{049D258E-1C1B-4FC3-B966-0496C6DC121D}" type="pres">
      <dgm:prSet presAssocID="{72427B1F-788A-4AFE-8BA0-EC1E3B4D6F9E}" presName="rootComposite" presStyleCnt="0"/>
      <dgm:spPr/>
    </dgm:pt>
    <dgm:pt modelId="{D421E632-EEA3-410E-8884-35F36E46FA4B}" type="pres">
      <dgm:prSet presAssocID="{72427B1F-788A-4AFE-8BA0-EC1E3B4D6F9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44533F1E-DEA5-4031-94A2-8B75F5405436}" type="pres">
      <dgm:prSet presAssocID="{72427B1F-788A-4AFE-8BA0-EC1E3B4D6F9E}" presName="rootConnector" presStyleLbl="node2" presStyleIdx="2" presStyleCnt="3"/>
      <dgm:spPr/>
      <dgm:t>
        <a:bodyPr/>
        <a:lstStyle/>
        <a:p>
          <a:endParaRPr lang="nl-NL"/>
        </a:p>
      </dgm:t>
    </dgm:pt>
    <dgm:pt modelId="{B451A4C6-3B82-4384-BD96-A8EC257ACDAD}" type="pres">
      <dgm:prSet presAssocID="{72427B1F-788A-4AFE-8BA0-EC1E3B4D6F9E}" presName="hierChild4" presStyleCnt="0"/>
      <dgm:spPr/>
    </dgm:pt>
    <dgm:pt modelId="{9D65A8D1-4F4F-4E90-9C35-AA3AA177FD46}" type="pres">
      <dgm:prSet presAssocID="{72427B1F-788A-4AFE-8BA0-EC1E3B4D6F9E}" presName="hierChild5" presStyleCnt="0"/>
      <dgm:spPr/>
    </dgm:pt>
    <dgm:pt modelId="{4A8D57C8-065A-41B9-A942-B54B325CF96A}" type="pres">
      <dgm:prSet presAssocID="{6AABAEE4-AC30-43E9-BA14-161EEADF3124}" presName="hierChild3" presStyleCnt="0"/>
      <dgm:spPr/>
    </dgm:pt>
  </dgm:ptLst>
  <dgm:cxnLst>
    <dgm:cxn modelId="{A3080216-DC62-47D9-9EA5-3C2C6463A2B5}" type="presOf" srcId="{BC3EE1E0-2DED-4EBF-A4FA-42F1F336279A}" destId="{7E782798-4FC1-4910-822F-0402A3744421}" srcOrd="0" destOrd="0" presId="urn:microsoft.com/office/officeart/2005/8/layout/orgChart1"/>
    <dgm:cxn modelId="{EBE196BF-9C42-4323-AE80-65550E259677}" srcId="{6AABAEE4-AC30-43E9-BA14-161EEADF3124}" destId="{6E235CBC-7D7F-47AA-B07D-C19643F07822}" srcOrd="0" destOrd="0" parTransId="{C85B57F5-8688-442C-8ADA-2A9FA9477BAF}" sibTransId="{76F7C4F8-9E4F-415C-8DD4-9A7975906CDD}"/>
    <dgm:cxn modelId="{39FF8819-81F2-4A16-A406-D795C1E65511}" type="presOf" srcId="{07026A42-96AE-4767-9C02-E22BA41E7F42}" destId="{28E3193A-FFED-40D6-A65B-0F4B36228143}" srcOrd="0" destOrd="0" presId="urn:microsoft.com/office/officeart/2005/8/layout/orgChart1"/>
    <dgm:cxn modelId="{7C6997CC-7C93-4C39-ACBF-CA49AB89A842}" type="presOf" srcId="{6E235CBC-7D7F-47AA-B07D-C19643F07822}" destId="{D83F423F-BAE3-48A6-92C3-DEF5746F6E79}" srcOrd="0" destOrd="0" presId="urn:microsoft.com/office/officeart/2005/8/layout/orgChart1"/>
    <dgm:cxn modelId="{B1B32497-B08E-413A-BED6-9CEC867A36B9}" type="presOf" srcId="{7B750F20-2FDC-49FC-B910-D00BA0A2FF8C}" destId="{03C395E4-7C9A-4E08-9CD8-535015D2F741}" srcOrd="0" destOrd="0" presId="urn:microsoft.com/office/officeart/2005/8/layout/orgChart1"/>
    <dgm:cxn modelId="{68062ED7-E748-4E3B-A9FA-7B9859A7C86D}" type="presOf" srcId="{FD12A228-424E-4A6B-AE50-F30776F2B38C}" destId="{5D982FE7-DBB7-44D4-B4A7-E4011CA0299C}" srcOrd="1" destOrd="0" presId="urn:microsoft.com/office/officeart/2005/8/layout/orgChart1"/>
    <dgm:cxn modelId="{A5C51017-C4A7-4DDF-BAA6-A51E13F1BAA7}" type="presOf" srcId="{6AABAEE4-AC30-43E9-BA14-161EEADF3124}" destId="{6887E957-40C2-4C24-9F06-BDFE05C5A1EF}" srcOrd="1" destOrd="0" presId="urn:microsoft.com/office/officeart/2005/8/layout/orgChart1"/>
    <dgm:cxn modelId="{5050E723-E94A-4283-B0F0-F478C38DBBB0}" type="presOf" srcId="{6E235CBC-7D7F-47AA-B07D-C19643F07822}" destId="{BAF1E994-A82F-4B2B-8B87-0AA83C2F08D8}" srcOrd="1" destOrd="0" presId="urn:microsoft.com/office/officeart/2005/8/layout/orgChart1"/>
    <dgm:cxn modelId="{D602F89B-5E60-4E4B-927D-79CC73046346}" srcId="{07026A42-96AE-4767-9C02-E22BA41E7F42}" destId="{6AABAEE4-AC30-43E9-BA14-161EEADF3124}" srcOrd="0" destOrd="0" parTransId="{C499BF86-84B8-437E-8399-DEF5A8F59039}" sibTransId="{128410E3-BE8A-4234-B0AA-497DE69992B2}"/>
    <dgm:cxn modelId="{DBC2A67C-E9F0-431D-89D3-0C059D52FE70}" type="presOf" srcId="{6AABAEE4-AC30-43E9-BA14-161EEADF3124}" destId="{276DB80D-6387-400B-8223-C6F6C5138F29}" srcOrd="0" destOrd="0" presId="urn:microsoft.com/office/officeart/2005/8/layout/orgChart1"/>
    <dgm:cxn modelId="{8CCFEB4B-6458-4175-B672-C8C56299DF88}" type="presOf" srcId="{FD12A228-424E-4A6B-AE50-F30776F2B38C}" destId="{5C2482D7-072D-46EE-BF8B-EF7424E69DE7}" srcOrd="0" destOrd="0" presId="urn:microsoft.com/office/officeart/2005/8/layout/orgChart1"/>
    <dgm:cxn modelId="{0AA6A7E6-3F1D-4CCD-9900-98205CF81B66}" type="presOf" srcId="{72427B1F-788A-4AFE-8BA0-EC1E3B4D6F9E}" destId="{D421E632-EEA3-410E-8884-35F36E46FA4B}" srcOrd="0" destOrd="0" presId="urn:microsoft.com/office/officeart/2005/8/layout/orgChart1"/>
    <dgm:cxn modelId="{EB9BDA0A-614E-4FD0-8566-D9EB4D7F9781}" srcId="{6AABAEE4-AC30-43E9-BA14-161EEADF3124}" destId="{FD12A228-424E-4A6B-AE50-F30776F2B38C}" srcOrd="1" destOrd="0" parTransId="{7B750F20-2FDC-49FC-B910-D00BA0A2FF8C}" sibTransId="{B74D4D7D-F8C6-409E-84BB-058DE18FAC2A}"/>
    <dgm:cxn modelId="{EF1D3700-7E00-451A-8A6F-B4BB9A8001CA}" type="presOf" srcId="{C85B57F5-8688-442C-8ADA-2A9FA9477BAF}" destId="{8BA5A436-A004-4909-B24A-FD51747A808F}" srcOrd="0" destOrd="0" presId="urn:microsoft.com/office/officeart/2005/8/layout/orgChart1"/>
    <dgm:cxn modelId="{E3B72E80-344E-4A4F-9B1F-11BA2CEFD4FC}" srcId="{6AABAEE4-AC30-43E9-BA14-161EEADF3124}" destId="{72427B1F-788A-4AFE-8BA0-EC1E3B4D6F9E}" srcOrd="2" destOrd="0" parTransId="{BC3EE1E0-2DED-4EBF-A4FA-42F1F336279A}" sibTransId="{B702A315-2C22-4ED9-BA22-B80AE439C2F8}"/>
    <dgm:cxn modelId="{3FA1BBAB-EFC1-4FF7-AA6F-50F485AE2F49}" type="presOf" srcId="{72427B1F-788A-4AFE-8BA0-EC1E3B4D6F9E}" destId="{44533F1E-DEA5-4031-94A2-8B75F5405436}" srcOrd="1" destOrd="0" presId="urn:microsoft.com/office/officeart/2005/8/layout/orgChart1"/>
    <dgm:cxn modelId="{186B3563-7B03-4DD6-8766-7217767333AD}" type="presParOf" srcId="{28E3193A-FFED-40D6-A65B-0F4B36228143}" destId="{16C8F570-3994-41ED-9AF6-33FF21D935EA}" srcOrd="0" destOrd="0" presId="urn:microsoft.com/office/officeart/2005/8/layout/orgChart1"/>
    <dgm:cxn modelId="{153DDB67-0AAB-4443-81AA-57F4C9D9BA85}" type="presParOf" srcId="{16C8F570-3994-41ED-9AF6-33FF21D935EA}" destId="{FDE3E409-5820-4627-90A6-EF8DFC2918C1}" srcOrd="0" destOrd="0" presId="urn:microsoft.com/office/officeart/2005/8/layout/orgChart1"/>
    <dgm:cxn modelId="{D6B88B89-2F90-4E2F-A769-6F2A3E32F0F5}" type="presParOf" srcId="{FDE3E409-5820-4627-90A6-EF8DFC2918C1}" destId="{276DB80D-6387-400B-8223-C6F6C5138F29}" srcOrd="0" destOrd="0" presId="urn:microsoft.com/office/officeart/2005/8/layout/orgChart1"/>
    <dgm:cxn modelId="{BA870037-265C-495F-8264-7F22A1546D5A}" type="presParOf" srcId="{FDE3E409-5820-4627-90A6-EF8DFC2918C1}" destId="{6887E957-40C2-4C24-9F06-BDFE05C5A1EF}" srcOrd="1" destOrd="0" presId="urn:microsoft.com/office/officeart/2005/8/layout/orgChart1"/>
    <dgm:cxn modelId="{1D1687D3-F8CE-459C-A413-454FB7213778}" type="presParOf" srcId="{16C8F570-3994-41ED-9AF6-33FF21D935EA}" destId="{781561AE-5FD4-4FB7-93BB-32D9239CF152}" srcOrd="1" destOrd="0" presId="urn:microsoft.com/office/officeart/2005/8/layout/orgChart1"/>
    <dgm:cxn modelId="{3DBE8845-5458-47C1-8654-65075C679B6F}" type="presParOf" srcId="{781561AE-5FD4-4FB7-93BB-32D9239CF152}" destId="{8BA5A436-A004-4909-B24A-FD51747A808F}" srcOrd="0" destOrd="0" presId="urn:microsoft.com/office/officeart/2005/8/layout/orgChart1"/>
    <dgm:cxn modelId="{36551836-9A6B-4D67-BC59-00CEF4A532E4}" type="presParOf" srcId="{781561AE-5FD4-4FB7-93BB-32D9239CF152}" destId="{134058BE-E757-4628-95D2-7F3636051336}" srcOrd="1" destOrd="0" presId="urn:microsoft.com/office/officeart/2005/8/layout/orgChart1"/>
    <dgm:cxn modelId="{1FF5941B-45C2-4080-A2DA-1DC165DBDFC6}" type="presParOf" srcId="{134058BE-E757-4628-95D2-7F3636051336}" destId="{4FBF93C5-114F-4BF3-B05C-03456F562DD8}" srcOrd="0" destOrd="0" presId="urn:microsoft.com/office/officeart/2005/8/layout/orgChart1"/>
    <dgm:cxn modelId="{EF68B1E2-4FDC-4334-9417-0CA28F7CD3FF}" type="presParOf" srcId="{4FBF93C5-114F-4BF3-B05C-03456F562DD8}" destId="{D83F423F-BAE3-48A6-92C3-DEF5746F6E79}" srcOrd="0" destOrd="0" presId="urn:microsoft.com/office/officeart/2005/8/layout/orgChart1"/>
    <dgm:cxn modelId="{019CC4B5-C8A9-4789-8F37-0687D4A79691}" type="presParOf" srcId="{4FBF93C5-114F-4BF3-B05C-03456F562DD8}" destId="{BAF1E994-A82F-4B2B-8B87-0AA83C2F08D8}" srcOrd="1" destOrd="0" presId="urn:microsoft.com/office/officeart/2005/8/layout/orgChart1"/>
    <dgm:cxn modelId="{987CA351-4697-4149-9800-1F5AD443CF9A}" type="presParOf" srcId="{134058BE-E757-4628-95D2-7F3636051336}" destId="{F0A9B3D7-80A5-47C8-A158-4B646D11C5B6}" srcOrd="1" destOrd="0" presId="urn:microsoft.com/office/officeart/2005/8/layout/orgChart1"/>
    <dgm:cxn modelId="{28E78711-5546-43E0-95C2-001E96E11BDE}" type="presParOf" srcId="{134058BE-E757-4628-95D2-7F3636051336}" destId="{62E9E546-6835-4665-98C3-BD7B0E2F13EC}" srcOrd="2" destOrd="0" presId="urn:microsoft.com/office/officeart/2005/8/layout/orgChart1"/>
    <dgm:cxn modelId="{59004604-7FC6-4FF8-89EC-D205B5412DAE}" type="presParOf" srcId="{781561AE-5FD4-4FB7-93BB-32D9239CF152}" destId="{03C395E4-7C9A-4E08-9CD8-535015D2F741}" srcOrd="2" destOrd="0" presId="urn:microsoft.com/office/officeart/2005/8/layout/orgChart1"/>
    <dgm:cxn modelId="{04DE4166-D9AB-45CF-A725-8B2BCDC662E0}" type="presParOf" srcId="{781561AE-5FD4-4FB7-93BB-32D9239CF152}" destId="{02D739A1-EDD2-4315-B75A-60DA05776864}" srcOrd="3" destOrd="0" presId="urn:microsoft.com/office/officeart/2005/8/layout/orgChart1"/>
    <dgm:cxn modelId="{01F70791-3FDC-4C3C-A6D4-F2186C322585}" type="presParOf" srcId="{02D739A1-EDD2-4315-B75A-60DA05776864}" destId="{43CF4FB7-93B6-4607-ABBD-BED610CE9466}" srcOrd="0" destOrd="0" presId="urn:microsoft.com/office/officeart/2005/8/layout/orgChart1"/>
    <dgm:cxn modelId="{1A47F9FA-90BB-4D14-B2E6-E66EE5A2D384}" type="presParOf" srcId="{43CF4FB7-93B6-4607-ABBD-BED610CE9466}" destId="{5C2482D7-072D-46EE-BF8B-EF7424E69DE7}" srcOrd="0" destOrd="0" presId="urn:microsoft.com/office/officeart/2005/8/layout/orgChart1"/>
    <dgm:cxn modelId="{20C740BE-C6F8-4F5A-847C-563CEB72B77F}" type="presParOf" srcId="{43CF4FB7-93B6-4607-ABBD-BED610CE9466}" destId="{5D982FE7-DBB7-44D4-B4A7-E4011CA0299C}" srcOrd="1" destOrd="0" presId="urn:microsoft.com/office/officeart/2005/8/layout/orgChart1"/>
    <dgm:cxn modelId="{ADF9672F-8B1C-4704-B591-BF91BDEB148F}" type="presParOf" srcId="{02D739A1-EDD2-4315-B75A-60DA05776864}" destId="{6E9F7A21-E6F1-4207-8803-51B67D55D044}" srcOrd="1" destOrd="0" presId="urn:microsoft.com/office/officeart/2005/8/layout/orgChart1"/>
    <dgm:cxn modelId="{30DBBA1E-B126-4989-897B-A90278F9EC1F}" type="presParOf" srcId="{02D739A1-EDD2-4315-B75A-60DA05776864}" destId="{1394FE8F-EBFC-41E9-94A2-8E75B55FA383}" srcOrd="2" destOrd="0" presId="urn:microsoft.com/office/officeart/2005/8/layout/orgChart1"/>
    <dgm:cxn modelId="{EAEB180B-97A4-4E91-B220-DE5BF16616BE}" type="presParOf" srcId="{781561AE-5FD4-4FB7-93BB-32D9239CF152}" destId="{7E782798-4FC1-4910-822F-0402A3744421}" srcOrd="4" destOrd="0" presId="urn:microsoft.com/office/officeart/2005/8/layout/orgChart1"/>
    <dgm:cxn modelId="{E3623739-77C0-4C8E-9063-95A8A4949F76}" type="presParOf" srcId="{781561AE-5FD4-4FB7-93BB-32D9239CF152}" destId="{E89C73BC-1CB7-488B-B4C0-60B7BA19E700}" srcOrd="5" destOrd="0" presId="urn:microsoft.com/office/officeart/2005/8/layout/orgChart1"/>
    <dgm:cxn modelId="{621B7720-2059-4A8C-8073-573110450407}" type="presParOf" srcId="{E89C73BC-1CB7-488B-B4C0-60B7BA19E700}" destId="{049D258E-1C1B-4FC3-B966-0496C6DC121D}" srcOrd="0" destOrd="0" presId="urn:microsoft.com/office/officeart/2005/8/layout/orgChart1"/>
    <dgm:cxn modelId="{8BBFFAB9-2A5E-4B1C-B81C-06CBDEBD94BA}" type="presParOf" srcId="{049D258E-1C1B-4FC3-B966-0496C6DC121D}" destId="{D421E632-EEA3-410E-8884-35F36E46FA4B}" srcOrd="0" destOrd="0" presId="urn:microsoft.com/office/officeart/2005/8/layout/orgChart1"/>
    <dgm:cxn modelId="{FD985A76-E226-42B2-B1A5-4498313AF711}" type="presParOf" srcId="{049D258E-1C1B-4FC3-B966-0496C6DC121D}" destId="{44533F1E-DEA5-4031-94A2-8B75F5405436}" srcOrd="1" destOrd="0" presId="urn:microsoft.com/office/officeart/2005/8/layout/orgChart1"/>
    <dgm:cxn modelId="{3680DB30-9E27-4AD3-97BE-C21C757E8474}" type="presParOf" srcId="{E89C73BC-1CB7-488B-B4C0-60B7BA19E700}" destId="{B451A4C6-3B82-4384-BD96-A8EC257ACDAD}" srcOrd="1" destOrd="0" presId="urn:microsoft.com/office/officeart/2005/8/layout/orgChart1"/>
    <dgm:cxn modelId="{3CEC66A2-60A0-4ECF-8934-6900FDA4D56E}" type="presParOf" srcId="{E89C73BC-1CB7-488B-B4C0-60B7BA19E700}" destId="{9D65A8D1-4F4F-4E90-9C35-AA3AA177FD46}" srcOrd="2" destOrd="0" presId="urn:microsoft.com/office/officeart/2005/8/layout/orgChart1"/>
    <dgm:cxn modelId="{0520329B-1667-4B41-BF6A-DE764D834B85}" type="presParOf" srcId="{16C8F570-3994-41ED-9AF6-33FF21D935EA}" destId="{4A8D57C8-065A-41B9-A942-B54B325CF9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82798-4FC1-4910-822F-0402A3744421}">
      <dsp:nvSpPr>
        <dsp:cNvPr id="0" name=""/>
        <dsp:cNvSpPr/>
      </dsp:nvSpPr>
      <dsp:spPr>
        <a:xfrm>
          <a:off x="1728192" y="649547"/>
          <a:ext cx="1222708" cy="212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02"/>
              </a:lnTo>
              <a:lnTo>
                <a:pt x="1222708" y="106102"/>
              </a:lnTo>
              <a:lnTo>
                <a:pt x="1222708" y="2122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395E4-7C9A-4E08-9CD8-535015D2F741}">
      <dsp:nvSpPr>
        <dsp:cNvPr id="0" name=""/>
        <dsp:cNvSpPr/>
      </dsp:nvSpPr>
      <dsp:spPr>
        <a:xfrm>
          <a:off x="1682471" y="649547"/>
          <a:ext cx="91440" cy="2122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22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5A436-A004-4909-B24A-FD51747A808F}">
      <dsp:nvSpPr>
        <dsp:cNvPr id="0" name=""/>
        <dsp:cNvSpPr/>
      </dsp:nvSpPr>
      <dsp:spPr>
        <a:xfrm>
          <a:off x="505483" y="649547"/>
          <a:ext cx="1222708" cy="212205"/>
        </a:xfrm>
        <a:custGeom>
          <a:avLst/>
          <a:gdLst/>
          <a:ahLst/>
          <a:cxnLst/>
          <a:rect l="0" t="0" r="0" b="0"/>
          <a:pathLst>
            <a:path>
              <a:moveTo>
                <a:pt x="1222708" y="0"/>
              </a:moveTo>
              <a:lnTo>
                <a:pt x="1222708" y="106102"/>
              </a:lnTo>
              <a:lnTo>
                <a:pt x="0" y="106102"/>
              </a:lnTo>
              <a:lnTo>
                <a:pt x="0" y="2122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DB80D-6387-400B-8223-C6F6C5138F29}">
      <dsp:nvSpPr>
        <dsp:cNvPr id="0" name=""/>
        <dsp:cNvSpPr/>
      </dsp:nvSpPr>
      <dsp:spPr>
        <a:xfrm>
          <a:off x="1222940" y="144295"/>
          <a:ext cx="1010502" cy="505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bomen</a:t>
          </a:r>
        </a:p>
      </dsp:txBody>
      <dsp:txXfrm>
        <a:off x="1222940" y="144295"/>
        <a:ext cx="1010502" cy="505251"/>
      </dsp:txXfrm>
    </dsp:sp>
    <dsp:sp modelId="{D83F423F-BAE3-48A6-92C3-DEF5746F6E79}">
      <dsp:nvSpPr>
        <dsp:cNvPr id="0" name=""/>
        <dsp:cNvSpPr/>
      </dsp:nvSpPr>
      <dsp:spPr>
        <a:xfrm>
          <a:off x="232" y="861752"/>
          <a:ext cx="1010502" cy="505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eik</a:t>
          </a:r>
        </a:p>
      </dsp:txBody>
      <dsp:txXfrm>
        <a:off x="232" y="861752"/>
        <a:ext cx="1010502" cy="505251"/>
      </dsp:txXfrm>
    </dsp:sp>
    <dsp:sp modelId="{5C2482D7-072D-46EE-BF8B-EF7424E69DE7}">
      <dsp:nvSpPr>
        <dsp:cNvPr id="0" name=""/>
        <dsp:cNvSpPr/>
      </dsp:nvSpPr>
      <dsp:spPr>
        <a:xfrm>
          <a:off x="1222940" y="861752"/>
          <a:ext cx="1010502" cy="505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kastanje</a:t>
          </a:r>
        </a:p>
      </dsp:txBody>
      <dsp:txXfrm>
        <a:off x="1222940" y="861752"/>
        <a:ext cx="1010502" cy="505251"/>
      </dsp:txXfrm>
    </dsp:sp>
    <dsp:sp modelId="{D421E632-EEA3-410E-8884-35F36E46FA4B}">
      <dsp:nvSpPr>
        <dsp:cNvPr id="0" name=""/>
        <dsp:cNvSpPr/>
      </dsp:nvSpPr>
      <dsp:spPr>
        <a:xfrm>
          <a:off x="2445649" y="861752"/>
          <a:ext cx="1010502" cy="505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nl-NL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berk</a:t>
          </a:r>
        </a:p>
      </dsp:txBody>
      <dsp:txXfrm>
        <a:off x="2445649" y="861752"/>
        <a:ext cx="1010502" cy="505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150" y="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03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150" y="937903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112" charset="-128"/>
              </a:defRPr>
            </a:lvl1pPr>
          </a:lstStyle>
          <a:p>
            <a:pPr>
              <a:defRPr/>
            </a:pPr>
            <a:fld id="{34FC690B-CB02-4F7D-8147-BDD3D6723F6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649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150" y="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6775" y="739775"/>
            <a:ext cx="4935538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212" y="4689515"/>
            <a:ext cx="4890665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03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150" y="937903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ea typeface="ＭＳ Ｐゴシック" pitchFamily="112" charset="-128"/>
              </a:defRPr>
            </a:lvl1pPr>
          </a:lstStyle>
          <a:p>
            <a:pPr>
              <a:defRPr/>
            </a:pPr>
            <a:fld id="{469423EA-1223-4CF0-96C3-D827B0AF47D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178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949AD-883C-4910-A043-E00EF8DE4210}" type="slidenum">
              <a:rPr lang="nl-NL" smtClean="0">
                <a:ea typeface="ＭＳ Ｐゴシック" pitchFamily="-96" charset="-128"/>
              </a:rPr>
              <a:pPr/>
              <a:t>1</a:t>
            </a:fld>
            <a:endParaRPr lang="nl-NL" smtClean="0">
              <a:ea typeface="ＭＳ Ｐゴシック" pitchFamily="-96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 smtClean="0">
              <a:ea typeface="ＭＳ Ｐゴシック" pitchFamily="-9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9423EA-1223-4CF0-96C3-D827B0AF47DB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37BA9-F037-48C1-83DC-3067D3CC9736}" type="slidenum">
              <a:rPr lang="nl-NL" smtClean="0">
                <a:ea typeface="ＭＳ Ｐゴシック" pitchFamily="-96" charset="-128"/>
              </a:rPr>
              <a:pPr/>
              <a:t>68</a:t>
            </a:fld>
            <a:endParaRPr lang="nl-NL" smtClean="0">
              <a:ea typeface="ＭＳ Ｐゴシック" pitchFamily="-96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ea typeface="ＭＳ Ｐゴシック" pitchFamily="-9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71600" y="2060848"/>
            <a:ext cx="7715200" cy="40653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132856"/>
            <a:ext cx="2057400" cy="3993307"/>
          </a:xfrm>
          <a:prstGeom prst="rect">
            <a:avLst/>
          </a:prstGeom>
        </p:spPr>
        <p:txBody>
          <a:bodyPr vert="eaVert"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27584" y="2132856"/>
            <a:ext cx="5649416" cy="39933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043608" y="2132856"/>
            <a:ext cx="3452192" cy="3993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4648200" y="2132856"/>
            <a:ext cx="4038600" cy="3993307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2123728" y="1600200"/>
            <a:ext cx="6563072" cy="4525963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en diagram of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SmartArt 2"/>
          <p:cNvSpPr>
            <a:spLocks noGrp="1"/>
          </p:cNvSpPr>
          <p:nvPr>
            <p:ph type="dgm" idx="1"/>
          </p:nvPr>
        </p:nvSpPr>
        <p:spPr>
          <a:xfrm>
            <a:off x="899592" y="2132856"/>
            <a:ext cx="7787208" cy="3993307"/>
          </a:xfrm>
          <a:prstGeom prst="rect">
            <a:avLst/>
          </a:prstGeo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899592" y="2060848"/>
            <a:ext cx="3596208" cy="40653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0653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899592" y="2348880"/>
            <a:ext cx="3596208" cy="3777283"/>
          </a:xfrm>
          <a:prstGeom prst="rect">
            <a:avLst/>
          </a:prstGeo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584" y="2132856"/>
            <a:ext cx="7859216" cy="3993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7" y="4406900"/>
            <a:ext cx="745110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43607" y="2906713"/>
            <a:ext cx="745110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71600" y="2060848"/>
            <a:ext cx="3524200" cy="40653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0653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99592" y="2348880"/>
            <a:ext cx="35977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99592" y="3284983"/>
            <a:ext cx="3597796" cy="284117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4008" y="234888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3284983"/>
            <a:ext cx="4041775" cy="284117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2565921" cy="50405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56937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71600" y="2204864"/>
            <a:ext cx="2493913" cy="3921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4800600"/>
            <a:ext cx="5298976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979712" y="1412775"/>
            <a:ext cx="5298976" cy="3314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979712" y="5367338"/>
            <a:ext cx="5298976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Academie voor Verpleegkunde</a:t>
            </a:r>
            <a:endParaRPr lang="nl-NL" b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37313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aseline="0">
                <a:solidFill>
                  <a:schemeClr val="bg1"/>
                </a:solidFill>
                <a:ea typeface="ＭＳ Ｐゴシック" pitchFamily="112" charset="-128"/>
              </a:defRPr>
            </a:lvl1pPr>
          </a:lstStyle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4373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aseline="0">
                <a:solidFill>
                  <a:schemeClr val="bg1"/>
                </a:solidFill>
                <a:ea typeface="ＭＳ Ｐゴシック" pitchFamily="112" charset="-128"/>
              </a:defRPr>
            </a:lvl1pPr>
          </a:lstStyle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38800" y="64373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1" baseline="0">
                <a:solidFill>
                  <a:schemeClr val="bg1"/>
                </a:solidFill>
                <a:ea typeface="ＭＳ Ｐゴシック" pitchFamily="112" charset="-128"/>
              </a:defRPr>
            </a:lvl1pPr>
          </a:lstStyle>
          <a:p>
            <a:pPr>
              <a:defRPr/>
            </a:pPr>
            <a:r>
              <a:rPr lang="nl-NL"/>
              <a:t>Academie voor Verpleegkunde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assievoorpsychologie.nl/5-psychologische-experimenten-moet-kennen/" TargetMode="External"/><Relationship Id="rId2" Type="http://schemas.openxmlformats.org/officeDocument/2006/relationships/hyperlink" Target="https://www.youtube.com/watch?v=OSsPfbup0ac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hyperlink" Target="http://www.google.com/url?sa=i&amp;rct=j&amp;q=&amp;esrc=s&amp;frm=1&amp;source=images&amp;cd=&amp;cad=rja&amp;docid=76cVc-1vKjw8hM&amp;tbnid=d2l_A7v8R8n1XM:&amp;ved=0CAUQjRw&amp;url=http://neurokids.nl/verken/hersenen/hersenonderdelen/&amp;ei=rRHlUf63N_CU0QXA1oHIBA&amp;bvm=bv.48705608,d.d2k&amp;psig=AFQjCNHu2PRZUKKpWwlp4iAENDs81ZUYag&amp;ust=1374053149051933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&amp;imgrefurl=http://www.smu.edu/Simmons/CommunityEnrichment/CCCD/ConceptualFramework&amp;h=0&amp;w=0&amp;sz=1&amp;tbnid=fnkIn8fBW8br4M&amp;tbnh=224&amp;tbnw=225&amp;zoom=1&amp;docid=vE1B-bDa-wC3bM&amp;hl=en&amp;ei=oRPlUdrFEePv0gW6kYDADA&amp;ved=0CAMQsCU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youtube.com/watch?v=JOljmyc8XRg&amp;t=243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youtube.com/watch?v=Zdtm0NN_UU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ng.com/videos/search?q=kamer+van+ames&amp;FORM=HDRSC3" TargetMode="External"/><Relationship Id="rId3" Type="http://schemas.openxmlformats.org/officeDocument/2006/relationships/hyperlink" Target="https://cm.g.doubleclick.net/push?client=ca-pub-6219811747049371&amp;srn=gdn" TargetMode="External"/><Relationship Id="rId7" Type="http://schemas.openxmlformats.org/officeDocument/2006/relationships/image" Target="../media/image69.png"/><Relationship Id="rId2" Type="http://schemas.openxmlformats.org/officeDocument/2006/relationships/hyperlink" Target="https://www.youtube.com/watch?v=IGQmdoK_Zf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bKw0_v2clo" TargetMode="External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hyperlink" Target="https://www.youtube.com/watch?v=sKa0eaKsdA0" TargetMode="External"/><Relationship Id="rId9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hyperlink" Target="http://www.google.com/url?sa=i&amp;rct=j&amp;q=&amp;esrc=s&amp;frm=1&amp;source=images&amp;cd=&amp;cad=rja&amp;docid=jymN5FuWcFcoDM&amp;tbnid=wvGVlg-5WcIAHM:&amp;ved=0CAUQjRw&amp;url=http://www.arteveldehogeschool.be/olo/ict/INFORMATIEindeKLAS/blad16.htm&amp;ei=5DXlUZqyH5D30gWhsoHoBg&amp;bvm=bv.48705608,d.d2k&amp;psig=AFQjCNHqN-J61QPhlx7ucAw77HnBJVzkOw&amp;ust=1374062379969109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971550" y="4941888"/>
            <a:ext cx="7897813" cy="9350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l-NL" sz="2400" b="1" smtClean="0">
                <a:solidFill>
                  <a:schemeClr val="bg1"/>
                </a:solidFill>
              </a:rPr>
              <a:t>Academie voor Verpleegkunde</a:t>
            </a: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2627313" y="6021388"/>
            <a:ext cx="5401071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nl-NL" sz="2000" b="1" dirty="0" smtClean="0">
                <a:solidFill>
                  <a:schemeClr val="bg1"/>
                </a:solidFill>
              </a:rPr>
              <a:t>Jaar 1	Periode 3		Onderdeel Psychologie</a:t>
            </a:r>
            <a:endParaRPr lang="nl-NL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Specialismen in de Psychologie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08920"/>
            <a:ext cx="2016914" cy="8298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913" y="3219140"/>
            <a:ext cx="1552221" cy="103481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913" y="3219140"/>
            <a:ext cx="262147" cy="34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9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464" y="2380880"/>
            <a:ext cx="477966" cy="6378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Specialismen in de Psychologie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708920"/>
            <a:ext cx="2016914" cy="8298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913" y="3219140"/>
            <a:ext cx="1552221" cy="103481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463" y="2699827"/>
            <a:ext cx="2446790" cy="15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Specialismen in de Psychologie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08920"/>
            <a:ext cx="2016914" cy="8298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913" y="3219140"/>
            <a:ext cx="1552221" cy="103481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463" y="2699827"/>
            <a:ext cx="2446790" cy="150195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64" y="4565104"/>
            <a:ext cx="3746528" cy="15449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90" y="5571838"/>
            <a:ext cx="350623" cy="4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938" y="4584902"/>
            <a:ext cx="806492" cy="10763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Specialismen in de Psychologie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708920"/>
            <a:ext cx="2016914" cy="8298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913" y="3219140"/>
            <a:ext cx="1552221" cy="103481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463" y="2699827"/>
            <a:ext cx="2446790" cy="150195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664" y="4565104"/>
            <a:ext cx="3746528" cy="15449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0454" y="4208541"/>
            <a:ext cx="3263851" cy="19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Specialismen in de Psychologie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08920"/>
            <a:ext cx="2016914" cy="8298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913" y="3219140"/>
            <a:ext cx="1552221" cy="103481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463" y="2699827"/>
            <a:ext cx="2446790" cy="150195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64" y="4565104"/>
            <a:ext cx="3746528" cy="15449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454" y="4208541"/>
            <a:ext cx="3263851" cy="199835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337" y="3598760"/>
            <a:ext cx="2055618" cy="13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Psychologie op de verpleegafdeling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80927"/>
            <a:ext cx="4873352" cy="36257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5013176"/>
            <a:ext cx="370475" cy="49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Psychologie op de verpleegafdeling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970" y="3068960"/>
            <a:ext cx="4312358" cy="31863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66" y="2759199"/>
            <a:ext cx="1909758" cy="142086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869161"/>
            <a:ext cx="323729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Psychologie op de verpleegafdeling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630" y="2759199"/>
            <a:ext cx="1922968" cy="142086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66" y="2759199"/>
            <a:ext cx="1909758" cy="14208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335" y="3665685"/>
            <a:ext cx="6767081" cy="261605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072" y="4829088"/>
            <a:ext cx="216728" cy="2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4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 smtClean="0"/>
              <a:t>Psychologie </a:t>
            </a:r>
            <a:r>
              <a:rPr lang="nl-NL" sz="2800" dirty="0" smtClean="0">
                <a:sym typeface="Wingdings" panose="05000000000000000000" pitchFamily="2" charset="2"/>
              </a:rPr>
              <a:t> beïnvloeden van verkeersgedrag.</a:t>
            </a:r>
            <a:endParaRPr lang="nl-NL" sz="28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117440"/>
            <a:ext cx="6192688" cy="333155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4869160"/>
            <a:ext cx="288032" cy="3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480142"/>
            <a:ext cx="2692713" cy="1447333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921180"/>
            <a:ext cx="4112274" cy="29751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362" y="5445224"/>
            <a:ext cx="297638" cy="3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 bwMode="auto">
          <a:xfrm>
            <a:off x="529430" y="332656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z="4000" dirty="0" smtClean="0">
                <a:solidFill>
                  <a:schemeClr val="tx1"/>
                </a:solidFill>
              </a:rPr>
              <a:t>Psychologie in de opleiding </a:t>
            </a:r>
            <a:r>
              <a:rPr lang="nl-NL" sz="3200" dirty="0" smtClean="0">
                <a:solidFill>
                  <a:schemeClr val="tx1"/>
                </a:solidFill>
              </a:rPr>
              <a:t/>
            </a:r>
            <a:br>
              <a:rPr lang="nl-NL" sz="3200" dirty="0" smtClean="0">
                <a:solidFill>
                  <a:schemeClr val="tx1"/>
                </a:solidFill>
              </a:rPr>
            </a:br>
            <a:r>
              <a:rPr lang="nl-NL" sz="3200" dirty="0" smtClean="0">
                <a:solidFill>
                  <a:schemeClr val="tx1"/>
                </a:solidFill>
              </a:rPr>
              <a:t>periode 1</a:t>
            </a:r>
          </a:p>
        </p:txBody>
      </p:sp>
      <p:sp>
        <p:nvSpPr>
          <p:cNvPr id="19459" name="Tijdelijke aanduiding voor datum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nl-NL" smtClean="0">
                <a:ea typeface="ＭＳ Ｐゴシック" pitchFamily="-96" charset="-128"/>
              </a:rPr>
              <a:t>2013-2014</a:t>
            </a:r>
          </a:p>
        </p:txBody>
      </p:sp>
      <p:sp>
        <p:nvSpPr>
          <p:cNvPr id="1946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 smtClean="0">
                <a:ea typeface="ＭＳ Ｐゴシック" pitchFamily="-96" charset="-128"/>
              </a:rPr>
              <a:t>1.1.1. Psychologie</a:t>
            </a:r>
            <a:endParaRPr lang="nl-NL" dirty="0" smtClean="0">
              <a:ea typeface="ＭＳ Ｐゴシック" pitchFamily="-96" charset="-128"/>
            </a:endParaRPr>
          </a:p>
        </p:txBody>
      </p:sp>
      <p:sp>
        <p:nvSpPr>
          <p:cNvPr id="19461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nl-NL" smtClean="0">
                <a:ea typeface="ＭＳ Ｐゴシック" pitchFamily="-96" charset="-128"/>
              </a:rPr>
              <a:t>Academie voor Verpleegkunde</a:t>
            </a:r>
            <a:endParaRPr lang="nl-NL" b="0" smtClean="0">
              <a:ea typeface="ＭＳ Ｐゴシック" pitchFamily="-96" charset="-128"/>
            </a:endParaRPr>
          </a:p>
        </p:txBody>
      </p:sp>
      <p:sp>
        <p:nvSpPr>
          <p:cNvPr id="19462" name="Rectangle 12"/>
          <p:cNvSpPr>
            <a:spLocks noGrp="1" noChangeArrowheads="1"/>
          </p:cNvSpPr>
          <p:nvPr>
            <p:ph idx="1"/>
          </p:nvPr>
        </p:nvSpPr>
        <p:spPr bwMode="auto">
          <a:xfrm>
            <a:off x="690978" y="1998745"/>
            <a:ext cx="8460432" cy="482453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indent="-381000">
              <a:buFontTx/>
              <a:buNone/>
            </a:pPr>
            <a:endParaRPr lang="nl-NL" sz="2800" dirty="0">
              <a:ea typeface="Times New Roman"/>
            </a:endParaRPr>
          </a:p>
          <a:p>
            <a:pPr marL="381000" indent="-381000">
              <a:buNone/>
            </a:pPr>
            <a:endParaRPr lang="nl-NL" dirty="0" smtClean="0"/>
          </a:p>
        </p:txBody>
      </p:sp>
      <p:pic>
        <p:nvPicPr>
          <p:cNvPr id="1026" name="Picture 2" descr="http://www.tuinposter.nl/library/original/37369-drie-zwarte-paarden-rennen-naast-elkaar-door-wei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92896"/>
            <a:ext cx="4752528" cy="30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64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02" y="2480143"/>
            <a:ext cx="1631349" cy="87685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64" y="2480143"/>
            <a:ext cx="1224136" cy="88564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175" y="3563337"/>
            <a:ext cx="5429250" cy="26479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5584305"/>
            <a:ext cx="369646" cy="4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2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02" y="2480143"/>
            <a:ext cx="1631349" cy="87685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64" y="2480143"/>
            <a:ext cx="1224136" cy="88564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308372"/>
            <a:ext cx="2188623" cy="106743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872" y="3529989"/>
            <a:ext cx="4762656" cy="277011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005" y="5157192"/>
            <a:ext cx="297638" cy="3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211" y="2133601"/>
            <a:ext cx="2008792" cy="395969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21794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2522650"/>
            <a:ext cx="7878270" cy="3282613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845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De verzamelaar: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2013-2014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1.1.1. Psychologie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Academie voor Verpleegkunde</a:t>
            </a:r>
            <a:endParaRPr lang="nl-NL" b="0">
              <a:solidFill>
                <a:srgbClr val="FFFFFF"/>
              </a:solidFill>
            </a:endParaRPr>
          </a:p>
        </p:txBody>
      </p:sp>
      <p:pic>
        <p:nvPicPr>
          <p:cNvPr id="7" name="Afbeelding 6" descr="safe_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700808"/>
            <a:ext cx="4315972" cy="24277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0928"/>
            <a:ext cx="2808312" cy="366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1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2013-2014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1.1.1. Psychologie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Academie voor Verpleegkunde</a:t>
            </a:r>
            <a:endParaRPr lang="nl-NL" b="0">
              <a:solidFill>
                <a:srgbClr val="FFFFFF"/>
              </a:solidFill>
            </a:endParaRPr>
          </a:p>
        </p:txBody>
      </p:sp>
      <p:pic>
        <p:nvPicPr>
          <p:cNvPr id="8" name="Afbeelding 7" descr="IMG_0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4608512" cy="3456384"/>
          </a:xfrm>
          <a:prstGeom prst="rect">
            <a:avLst/>
          </a:prstGeom>
        </p:spPr>
      </p:pic>
      <p:pic>
        <p:nvPicPr>
          <p:cNvPr id="10" name="Tijdelijke aanduiding voor inhoud 9" descr="IMG_06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76056" y="4581128"/>
            <a:ext cx="2687306" cy="2015480"/>
          </a:xfrm>
        </p:spPr>
      </p:pic>
      <p:pic>
        <p:nvPicPr>
          <p:cNvPr id="11" name="Afbeelding 10" descr="IMG_1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052736"/>
            <a:ext cx="46275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verzamelen</a:t>
            </a:r>
            <a:endParaRPr lang="nl-NL" dirty="0"/>
          </a:p>
        </p:txBody>
      </p:sp>
      <p:pic>
        <p:nvPicPr>
          <p:cNvPr id="7" name="Tijdelijke aanduiding voor inhoud 6" descr="pet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132856"/>
            <a:ext cx="2628900" cy="1743075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2013-2014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1.1.1. Psychologie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Academie voor Verpleegkunde</a:t>
            </a:r>
            <a:endParaRPr lang="nl-NL" b="0">
              <a:solidFill>
                <a:srgbClr val="FFFFFF"/>
              </a:solidFill>
            </a:endParaRPr>
          </a:p>
        </p:txBody>
      </p:sp>
      <p:pic>
        <p:nvPicPr>
          <p:cNvPr id="8" name="Afbeelding 7" descr="lucif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988840"/>
            <a:ext cx="3995820" cy="3888432"/>
          </a:xfrm>
          <a:prstGeom prst="rect">
            <a:avLst/>
          </a:prstGeom>
        </p:spPr>
      </p:pic>
      <p:pic>
        <p:nvPicPr>
          <p:cNvPr id="9" name="Afbeelding 8" descr="drankfless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293096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verzamelen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2013-2014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1.1.1. Psychologie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Academie voor Verpleegkunde</a:t>
            </a:r>
            <a:endParaRPr lang="nl-NL" b="0">
              <a:solidFill>
                <a:srgbClr val="FFFFFF"/>
              </a:solidFill>
            </a:endParaRPr>
          </a:p>
        </p:txBody>
      </p:sp>
      <p:pic>
        <p:nvPicPr>
          <p:cNvPr id="8" name="Afbeelding 7" descr="blikk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916832"/>
            <a:ext cx="3672408" cy="3255790"/>
          </a:xfrm>
          <a:prstGeom prst="rect">
            <a:avLst/>
          </a:prstGeom>
        </p:spPr>
      </p:pic>
      <p:pic>
        <p:nvPicPr>
          <p:cNvPr id="9" name="Afbeelding 8" descr="lampionn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789040"/>
            <a:ext cx="3672408" cy="244903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30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39"/>
            <a:ext cx="3960440" cy="2970331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12391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39"/>
            <a:ext cx="2496278" cy="1872209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04864"/>
            <a:ext cx="5408149" cy="40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Welkom op het eerste Hoorcollege       		</a:t>
            </a:r>
            <a:r>
              <a:rPr lang="nl-NL" b="1" dirty="0" smtClean="0">
                <a:latin typeface="Baskerville Old Face" pitchFamily="18" charset="0"/>
              </a:rPr>
              <a:t>PSYCHOLOGIE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 descr="logo_seul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3212976"/>
            <a:ext cx="2592288" cy="2653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88840"/>
            <a:ext cx="2978299" cy="3971066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41388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4940"/>
            <a:ext cx="6048671" cy="4536503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26375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Wat drijft de verzamelaar?</a:t>
            </a:r>
          </a:p>
          <a:p>
            <a:r>
              <a:rPr lang="nl-NL" dirty="0" smtClean="0"/>
              <a:t>Welke kenmerken heeft de verzamelaar?</a:t>
            </a:r>
          </a:p>
          <a:p>
            <a:r>
              <a:rPr lang="nl-NL" dirty="0" smtClean="0"/>
              <a:t>Wat streeft de verzamelaar na?</a:t>
            </a:r>
          </a:p>
          <a:p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2013-2014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1.1.1. Psychologie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FFFFFF"/>
                </a:solidFill>
              </a:rPr>
              <a:t>Academie voor Verpleegkunde</a:t>
            </a:r>
            <a:endParaRPr lang="nl-NL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Psychologie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916832"/>
            <a:ext cx="7859216" cy="43924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l-NL" dirty="0"/>
              <a:t>K</a:t>
            </a:r>
            <a:r>
              <a:rPr lang="nl-NL" dirty="0" smtClean="0"/>
              <a:t>ernconcept</a:t>
            </a:r>
            <a:r>
              <a:rPr lang="nl-NL" dirty="0"/>
              <a:t>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dirty="0"/>
              <a:t>	wetenschap van gedrag en psychische </a:t>
            </a:r>
            <a:r>
              <a:rPr lang="nl-NL" dirty="0" smtClean="0"/>
              <a:t>processen</a:t>
            </a:r>
          </a:p>
          <a:p>
            <a:pPr>
              <a:lnSpc>
                <a:spcPct val="90000"/>
              </a:lnSpc>
              <a:buFontTx/>
              <a:buNone/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S</a:t>
            </a:r>
            <a:r>
              <a:rPr lang="nl-NL" dirty="0" smtClean="0"/>
              <a:t>ystematische </a:t>
            </a:r>
            <a:r>
              <a:rPr lang="nl-NL" dirty="0"/>
              <a:t>en openbare bestudering van oorzaken en gevolgen van menselijk gedrag </a:t>
            </a:r>
            <a:r>
              <a:rPr lang="nl-NL" sz="2400" dirty="0" smtClean="0"/>
              <a:t>(= wetenschappelijke  </a:t>
            </a:r>
            <a:r>
              <a:rPr lang="nl-NL" sz="2400" dirty="0"/>
              <a:t>methode</a:t>
            </a:r>
            <a:r>
              <a:rPr lang="nl-NL" sz="2400" dirty="0" smtClean="0"/>
              <a:t>)</a:t>
            </a:r>
          </a:p>
          <a:p>
            <a:pPr>
              <a:lnSpc>
                <a:spcPct val="90000"/>
              </a:lnSpc>
            </a:pPr>
            <a:endParaRPr lang="nl-NL" sz="2400" dirty="0"/>
          </a:p>
          <a:p>
            <a:pPr>
              <a:lnSpc>
                <a:spcPct val="90000"/>
              </a:lnSpc>
            </a:pPr>
            <a:r>
              <a:rPr lang="nl-NL" dirty="0" smtClean="0">
                <a:sym typeface="Wingdings" pitchFamily="2" charset="2"/>
              </a:rPr>
              <a:t>Psychologie    		 M</a:t>
            </a:r>
            <a:r>
              <a:rPr lang="nl-NL" dirty="0" smtClean="0"/>
              <a:t>ensenkennis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cxnSp>
        <p:nvCxnSpPr>
          <p:cNvPr id="8" name="Rechte verbindingslijn met pijl 7"/>
          <p:cNvCxnSpPr/>
          <p:nvPr/>
        </p:nvCxnSpPr>
        <p:spPr bwMode="auto">
          <a:xfrm>
            <a:off x="3834761" y="6093296"/>
            <a:ext cx="1224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5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werkt</a:t>
            </a:r>
            <a:r>
              <a:rPr lang="en-US" dirty="0">
                <a:solidFill>
                  <a:schemeClr val="tx1"/>
                </a:solidFill>
              </a:rPr>
              <a:t> ‘t of </a:t>
            </a:r>
            <a:r>
              <a:rPr lang="en-US" dirty="0" err="1">
                <a:solidFill>
                  <a:schemeClr val="tx1"/>
                </a:solidFill>
              </a:rPr>
              <a:t>werkt</a:t>
            </a:r>
            <a:r>
              <a:rPr lang="en-US" dirty="0">
                <a:solidFill>
                  <a:schemeClr val="tx1"/>
                </a:solidFill>
              </a:rPr>
              <a:t> ‘t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683568" y="1844824"/>
            <a:ext cx="4176464" cy="23762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lang="nl-NL" sz="2400" b="1" dirty="0" smtClean="0"/>
              <a:t>	</a:t>
            </a:r>
            <a:r>
              <a:rPr lang="nl-NL" dirty="0" smtClean="0"/>
              <a:t>4 kenmerken wetenschap </a:t>
            </a:r>
          </a:p>
          <a:p>
            <a:pPr>
              <a:buFontTx/>
              <a:buNone/>
            </a:pPr>
            <a:r>
              <a:rPr lang="nl-NL" dirty="0" smtClean="0"/>
              <a:t>	-	meetbaar</a:t>
            </a:r>
          </a:p>
          <a:p>
            <a:pPr>
              <a:buFontTx/>
              <a:buNone/>
            </a:pPr>
            <a:r>
              <a:rPr lang="nl-NL" dirty="0" smtClean="0"/>
              <a:t>	-	oorzaak-gevolg relaties</a:t>
            </a:r>
          </a:p>
          <a:p>
            <a:pPr>
              <a:buFontTx/>
              <a:buNone/>
            </a:pPr>
            <a:r>
              <a:rPr lang="nl-NL" dirty="0" smtClean="0"/>
              <a:t>	-	systematisch</a:t>
            </a:r>
          </a:p>
          <a:p>
            <a:pPr>
              <a:buFontTx/>
              <a:buNone/>
            </a:pPr>
            <a:r>
              <a:rPr lang="nl-NL" dirty="0" smtClean="0"/>
              <a:t>	-	openbaar</a:t>
            </a:r>
          </a:p>
          <a:p>
            <a:endParaRPr lang="nl-NL" sz="2400" b="1" dirty="0"/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694351" y="4365624"/>
            <a:ext cx="4038600" cy="21875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lang="en-US" sz="2000" b="1" dirty="0" smtClean="0"/>
              <a:t>	</a:t>
            </a:r>
            <a:r>
              <a:rPr lang="en-US" dirty="0" smtClean="0"/>
              <a:t>3 </a:t>
            </a:r>
            <a:r>
              <a:rPr lang="en-US" dirty="0" err="1" smtClean="0"/>
              <a:t>houdingsaspecten</a:t>
            </a: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	-	</a:t>
            </a:r>
            <a:r>
              <a:rPr lang="en-US" dirty="0" err="1" smtClean="0"/>
              <a:t>nieuwsgierig</a:t>
            </a:r>
            <a:r>
              <a:rPr lang="en-US" dirty="0" smtClean="0"/>
              <a:t> </a:t>
            </a:r>
          </a:p>
          <a:p>
            <a:pPr>
              <a:buFontTx/>
              <a:buNone/>
            </a:pPr>
            <a:r>
              <a:rPr lang="en-US" dirty="0" smtClean="0"/>
              <a:t>	-	</a:t>
            </a:r>
            <a:r>
              <a:rPr lang="en-US" dirty="0" err="1" smtClean="0"/>
              <a:t>geïnteresseerd</a:t>
            </a:r>
            <a:r>
              <a:rPr lang="en-US" dirty="0" smtClean="0"/>
              <a:t> </a:t>
            </a:r>
          </a:p>
          <a:p>
            <a:pPr>
              <a:buFontTx/>
              <a:buNone/>
            </a:pPr>
            <a:r>
              <a:rPr lang="en-US" dirty="0" smtClean="0"/>
              <a:t>	-	</a:t>
            </a:r>
            <a:r>
              <a:rPr lang="en-US" dirty="0" err="1" smtClean="0"/>
              <a:t>sceptisch</a:t>
            </a:r>
            <a:endParaRPr lang="nl-NL" dirty="0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2951" y="2288215"/>
            <a:ext cx="3671887" cy="302418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4821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Psychologisch experiment</a:t>
            </a:r>
          </a:p>
          <a:p>
            <a:pPr lvl="1"/>
            <a:r>
              <a:rPr lang="nl-NL" b="1" dirty="0" smtClean="0"/>
              <a:t>1 </a:t>
            </a:r>
            <a:r>
              <a:rPr lang="nl-NL" sz="2400" b="1" dirty="0"/>
              <a:t>Goed voorbeeld </a:t>
            </a:r>
            <a:endParaRPr lang="nl-NL" sz="2400" b="1" dirty="0" smtClean="0"/>
          </a:p>
          <a:p>
            <a:pPr lvl="1"/>
            <a:r>
              <a:rPr lang="nl-NL" b="1" dirty="0" smtClean="0"/>
              <a:t>2 </a:t>
            </a:r>
            <a:r>
              <a:rPr lang="nl-NL" sz="2400" b="1" dirty="0">
                <a:hlinkClick r:id="rId2"/>
              </a:rPr>
              <a:t>T</a:t>
            </a:r>
            <a:r>
              <a:rPr lang="nl-NL" sz="2400" b="1" dirty="0" smtClean="0">
                <a:hlinkClick r:id="rId2"/>
              </a:rPr>
              <a:t>he </a:t>
            </a:r>
            <a:r>
              <a:rPr lang="nl-NL" sz="2400" b="1" dirty="0" err="1">
                <a:hlinkClick r:id="rId2"/>
              </a:rPr>
              <a:t>B</a:t>
            </a:r>
            <a:r>
              <a:rPr lang="nl-NL" sz="2400" b="1" dirty="0" err="1" smtClean="0">
                <a:hlinkClick r:id="rId2"/>
              </a:rPr>
              <a:t>ystander</a:t>
            </a:r>
            <a:r>
              <a:rPr lang="nl-NL" sz="2400" b="1" dirty="0" smtClean="0">
                <a:hlinkClick r:id="rId2"/>
              </a:rPr>
              <a:t> </a:t>
            </a:r>
            <a:r>
              <a:rPr lang="nl-NL" sz="1400" dirty="0">
                <a:hlinkClick r:id="rId2"/>
              </a:rPr>
              <a:t>https://www.youtube.com/watch?v=OSsPfbup0ac</a:t>
            </a:r>
            <a:endParaRPr lang="nl-NL" sz="1400" dirty="0" smtClean="0"/>
          </a:p>
          <a:p>
            <a:pPr lvl="1"/>
            <a:r>
              <a:rPr lang="nl-NL" sz="2400" b="1" dirty="0" smtClean="0"/>
              <a:t>3 Groepsdruk</a:t>
            </a:r>
          </a:p>
          <a:p>
            <a:pPr lvl="1"/>
            <a:r>
              <a:rPr lang="en-US" sz="1200" b="1" dirty="0" smtClean="0">
                <a:hlinkClick r:id="rId3"/>
              </a:rPr>
              <a:t>http://</a:t>
            </a:r>
            <a:r>
              <a:rPr lang="en-US" sz="1200" b="1" dirty="0">
                <a:hlinkClick r:id="rId3"/>
              </a:rPr>
              <a:t>passievoorpsychologie.nl/5-psychologische-experimenten-moet-kennen</a:t>
            </a:r>
            <a:r>
              <a:rPr lang="en-US" sz="1200" b="1" dirty="0" smtClean="0">
                <a:hlinkClick r:id="rId3"/>
              </a:rPr>
              <a:t>/</a:t>
            </a:r>
            <a:endParaRPr lang="en-US" sz="1200" b="1" dirty="0" smtClean="0"/>
          </a:p>
          <a:p>
            <a:pPr marL="914400" lvl="2" indent="0">
              <a:buNone/>
            </a:pPr>
            <a:endParaRPr lang="en-US" sz="1200" b="1" dirty="0" smtClean="0"/>
          </a:p>
          <a:p>
            <a:pPr marL="914400" lvl="2" indent="0">
              <a:buNone/>
            </a:pPr>
            <a:r>
              <a:rPr lang="en-US" sz="1800" b="1" dirty="0" smtClean="0"/>
              <a:t>Milgram's </a:t>
            </a:r>
            <a:r>
              <a:rPr lang="en-US" sz="1800" b="1" dirty="0"/>
              <a:t>Obedience to Authority </a:t>
            </a:r>
            <a:r>
              <a:rPr lang="en-US" sz="1800" b="1" dirty="0" smtClean="0"/>
              <a:t>Experiment</a:t>
            </a:r>
            <a:endParaRPr lang="en-US" sz="1200" b="1" dirty="0"/>
          </a:p>
          <a:p>
            <a:pPr marL="914400" lvl="2" indent="0">
              <a:buNone/>
            </a:pPr>
            <a:r>
              <a:rPr lang="en-US" sz="1200" b="1" dirty="0"/>
              <a:t>https://vimeo.com/89396290</a:t>
            </a:r>
            <a:endParaRPr lang="en-US" sz="1200" b="1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14928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Stromingen		1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11945"/>
            <a:ext cx="7859216" cy="442535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dirty="0" err="1"/>
              <a:t>biologische</a:t>
            </a:r>
            <a:r>
              <a:rPr lang="en-GB" sz="2000" dirty="0"/>
              <a:t> </a:t>
            </a:r>
            <a:r>
              <a:rPr lang="en-GB" sz="2000" dirty="0" err="1"/>
              <a:t>invalshoek</a:t>
            </a:r>
            <a:endParaRPr lang="en-GB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/>
              <a:t>	- </a:t>
            </a:r>
            <a:r>
              <a:rPr lang="en-GB" sz="2000" dirty="0" err="1" smtClean="0"/>
              <a:t>erfelijkheid</a:t>
            </a:r>
            <a:endParaRPr lang="en-GB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/>
              <a:t>	</a:t>
            </a:r>
            <a:r>
              <a:rPr lang="en-GB" sz="2000" dirty="0" smtClean="0"/>
              <a:t>- </a:t>
            </a:r>
            <a:r>
              <a:rPr lang="en-GB" sz="2000" dirty="0" err="1" smtClean="0"/>
              <a:t>zenuwstelsel</a:t>
            </a:r>
            <a:r>
              <a:rPr lang="en-GB" sz="2000" dirty="0" smtClean="0"/>
              <a:t>/</a:t>
            </a:r>
            <a:r>
              <a:rPr lang="en-GB" sz="2000" dirty="0" err="1" smtClean="0"/>
              <a:t>hormanaal</a:t>
            </a:r>
            <a:r>
              <a:rPr lang="en-GB" sz="2000" dirty="0" smtClean="0"/>
              <a:t> </a:t>
            </a:r>
            <a:r>
              <a:rPr lang="en-GB" sz="2000" dirty="0" err="1"/>
              <a:t>stelsel</a:t>
            </a:r>
            <a:endParaRPr lang="en-GB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dirty="0"/>
              <a:t>	</a:t>
            </a:r>
          </a:p>
          <a:p>
            <a:pPr>
              <a:lnSpc>
                <a:spcPct val="80000"/>
              </a:lnSpc>
            </a:pPr>
            <a:r>
              <a:rPr lang="en-GB" sz="2000" dirty="0" err="1" smtClean="0"/>
              <a:t>behaviorisme</a:t>
            </a:r>
            <a:r>
              <a:rPr lang="en-GB" sz="2000" dirty="0" smtClean="0"/>
              <a:t> </a:t>
            </a:r>
            <a:endParaRPr lang="nl-NL" sz="2000" dirty="0"/>
          </a:p>
          <a:p>
            <a:pPr lvl="1">
              <a:lnSpc>
                <a:spcPct val="80000"/>
              </a:lnSpc>
            </a:pPr>
            <a:r>
              <a:rPr lang="en-GB" sz="2000" dirty="0"/>
              <a:t>black box</a:t>
            </a:r>
            <a:endParaRPr lang="nl-NL" sz="2000" dirty="0"/>
          </a:p>
          <a:p>
            <a:pPr lvl="1">
              <a:lnSpc>
                <a:spcPct val="80000"/>
              </a:lnSpc>
            </a:pPr>
            <a:r>
              <a:rPr lang="en-GB" sz="2000" dirty="0"/>
              <a:t>stimulus – </a:t>
            </a:r>
            <a:r>
              <a:rPr lang="en-GB" sz="2000" dirty="0" err="1"/>
              <a:t>respons</a:t>
            </a:r>
            <a:endParaRPr lang="nl-NL" sz="2000" dirty="0"/>
          </a:p>
          <a:p>
            <a:pPr lvl="1">
              <a:lnSpc>
                <a:spcPct val="80000"/>
              </a:lnSpc>
            </a:pPr>
            <a:r>
              <a:rPr lang="nl-NL" sz="2000" dirty="0"/>
              <a:t>conditioneren en bekrachtigen</a:t>
            </a:r>
          </a:p>
          <a:p>
            <a:pPr lvl="1">
              <a:lnSpc>
                <a:spcPct val="80000"/>
              </a:lnSpc>
            </a:pPr>
            <a:r>
              <a:rPr lang="nl-NL" sz="2000" dirty="0"/>
              <a:t>experimenten</a:t>
            </a:r>
          </a:p>
          <a:p>
            <a:pPr>
              <a:lnSpc>
                <a:spcPct val="80000"/>
              </a:lnSpc>
            </a:pPr>
            <a:endParaRPr lang="nl-NL" sz="2000" dirty="0" smtClean="0"/>
          </a:p>
          <a:p>
            <a:pPr>
              <a:lnSpc>
                <a:spcPct val="80000"/>
              </a:lnSpc>
            </a:pPr>
            <a:r>
              <a:rPr lang="nl-NL" sz="2000" dirty="0" smtClean="0"/>
              <a:t>psychoanalyse </a:t>
            </a:r>
            <a:endParaRPr lang="nl-NL" sz="2000" dirty="0"/>
          </a:p>
          <a:p>
            <a:pPr lvl="1">
              <a:lnSpc>
                <a:spcPct val="80000"/>
              </a:lnSpc>
            </a:pPr>
            <a:r>
              <a:rPr lang="nl-NL" sz="2000" dirty="0"/>
              <a:t>onbewuste</a:t>
            </a:r>
          </a:p>
          <a:p>
            <a:pPr lvl="1">
              <a:lnSpc>
                <a:spcPct val="80000"/>
              </a:lnSpc>
            </a:pPr>
            <a:r>
              <a:rPr lang="nl-NL" sz="2000" dirty="0"/>
              <a:t>driften</a:t>
            </a:r>
          </a:p>
          <a:p>
            <a:pPr lvl="1">
              <a:lnSpc>
                <a:spcPct val="80000"/>
              </a:lnSpc>
            </a:pPr>
            <a:r>
              <a:rPr lang="nl-NL" sz="2000" dirty="0" err="1"/>
              <a:t>id</a:t>
            </a:r>
            <a:r>
              <a:rPr lang="nl-NL" sz="2000" dirty="0"/>
              <a:t>, ego, super ego </a:t>
            </a:r>
          </a:p>
          <a:p>
            <a:pPr lvl="1">
              <a:lnSpc>
                <a:spcPct val="80000"/>
              </a:lnSpc>
            </a:pPr>
            <a:r>
              <a:rPr lang="nl-NL" sz="2000" dirty="0"/>
              <a:t>droom en vrije associatie</a:t>
            </a:r>
          </a:p>
          <a:p>
            <a:pPr>
              <a:lnSpc>
                <a:spcPct val="80000"/>
              </a:lnSpc>
              <a:buFontTx/>
              <a:buNone/>
            </a:pPr>
            <a:endParaRPr lang="nl-NL" sz="500" dirty="0"/>
          </a:p>
          <a:p>
            <a:pPr>
              <a:lnSpc>
                <a:spcPct val="80000"/>
              </a:lnSpc>
              <a:buFontTx/>
              <a:buNone/>
            </a:pPr>
            <a:endParaRPr lang="nl-NL" sz="18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0776" y="3050090"/>
            <a:ext cx="2499508" cy="1459030"/>
          </a:xfrm>
          <a:prstGeom prst="rect">
            <a:avLst/>
          </a:prstGeom>
          <a:noFill/>
          <a:ln/>
        </p:spPr>
      </p:pic>
      <p:pic>
        <p:nvPicPr>
          <p:cNvPr id="9" name="Picture 5" descr="MPj0337277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0777" y="4795993"/>
            <a:ext cx="2499508" cy="1431619"/>
          </a:xfrm>
          <a:prstGeom prst="rect">
            <a:avLst/>
          </a:prstGeom>
          <a:ln/>
        </p:spPr>
      </p:pic>
      <p:pic>
        <p:nvPicPr>
          <p:cNvPr id="10" name="Afbeelding 9" descr="http://neurokids.nl/uploads/pics/hersenkwabben_ani.gif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1762752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9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Stromingen		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484784"/>
            <a:ext cx="1586284" cy="1733078"/>
          </a:xfrm>
          <a:noFill/>
          <a:ln/>
        </p:spPr>
      </p:pic>
      <p:graphicFrame>
        <p:nvGraphicFramePr>
          <p:cNvPr id="11" name="Diagram 10"/>
          <p:cNvGraphicFramePr/>
          <p:nvPr/>
        </p:nvGraphicFramePr>
        <p:xfrm>
          <a:off x="971600" y="3375932"/>
          <a:ext cx="3456384" cy="151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87900" y="1484784"/>
            <a:ext cx="424428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</a:pPr>
            <a:r>
              <a:rPr lang="nl-NL" dirty="0" smtClean="0"/>
              <a:t>humanistische psychologie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nl-NL" sz="3200" dirty="0" smtClean="0"/>
              <a:t>-	uniciteit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nl-NL" sz="3200" dirty="0" smtClean="0"/>
              <a:t>-	persoonlijke groei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nl-NL" sz="3200" dirty="0" smtClean="0"/>
              <a:t>-	vrije wil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nl-NL" sz="3200" dirty="0" smtClean="0"/>
              <a:t>-	bewuste ervaring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nl-NL" sz="3200" dirty="0" smtClean="0"/>
          </a:p>
          <a:p>
            <a:pPr>
              <a:lnSpc>
                <a:spcPct val="80000"/>
              </a:lnSpc>
            </a:pPr>
            <a:r>
              <a:rPr lang="nl-NL" dirty="0" smtClean="0"/>
              <a:t>cognitieve psychologie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nl-NL" sz="3200" dirty="0" smtClean="0"/>
              <a:t>-	cognitie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nl-NL" sz="3200" dirty="0" smtClean="0"/>
              <a:t>-	actieve betekenisgeving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nl-NL" sz="3200" dirty="0" smtClean="0"/>
              <a:t>-	informatieverwerking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sz="3200" dirty="0" smtClean="0"/>
              <a:t>-	</a:t>
            </a:r>
            <a:r>
              <a:rPr lang="fr-FR" sz="3200" dirty="0" err="1" smtClean="0"/>
              <a:t>schema’s</a:t>
            </a:r>
            <a:endParaRPr lang="fr-FR" sz="32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nl-NL" dirty="0" smtClean="0"/>
              <a:t>					</a:t>
            </a:r>
          </a:p>
          <a:p>
            <a:pPr>
              <a:lnSpc>
                <a:spcPct val="80000"/>
              </a:lnSpc>
            </a:pPr>
            <a:r>
              <a:rPr lang="en-US" dirty="0" err="1"/>
              <a:t>s</a:t>
            </a:r>
            <a:r>
              <a:rPr lang="en-US" dirty="0" err="1" smtClean="0"/>
              <a:t>ociocultureel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	-	</a:t>
            </a:r>
            <a:r>
              <a:rPr lang="en-US" dirty="0" err="1" smtClean="0"/>
              <a:t>bredere</a:t>
            </a:r>
            <a:r>
              <a:rPr lang="en-US" dirty="0" smtClean="0"/>
              <a:t> </a:t>
            </a:r>
            <a:r>
              <a:rPr lang="en-US" dirty="0" err="1" smtClean="0"/>
              <a:t>sociale</a:t>
            </a:r>
            <a:r>
              <a:rPr lang="en-US" dirty="0" smtClean="0"/>
              <a:t> context</a:t>
            </a:r>
            <a:endParaRPr lang="nl-NL" dirty="0"/>
          </a:p>
        </p:txBody>
      </p:sp>
      <p:pic>
        <p:nvPicPr>
          <p:cNvPr id="10" name="Afbeelding 9" descr="https://encrypted-tbn2.gstatic.com/images?q=tbn:ANd9GcS4jQStizKZEYhZe54_9mY_-6-o5ah0q98uImMG3J2LgDECe4_J77drD71W">
            <a:hlinkClick r:id="rId8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68" y="5085184"/>
            <a:ext cx="1368152" cy="129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8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Psychologie-Verpleegkunde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16832"/>
            <a:ext cx="8460432" cy="4320480"/>
          </a:xfrm>
        </p:spPr>
        <p:txBody>
          <a:bodyPr/>
          <a:lstStyle/>
          <a:p>
            <a:r>
              <a:rPr lang="nl-NL" sz="2800" dirty="0" smtClean="0"/>
              <a:t>je leert dat ieder mens anders reageert </a:t>
            </a:r>
          </a:p>
          <a:p>
            <a:r>
              <a:rPr lang="nl-NL" sz="2800" dirty="0" smtClean="0"/>
              <a:t>je leert dit gedrag/deze verschillen te observeren </a:t>
            </a:r>
          </a:p>
          <a:p>
            <a:r>
              <a:rPr lang="nl-NL" sz="2800" dirty="0" smtClean="0"/>
              <a:t>je </a:t>
            </a:r>
            <a:r>
              <a:rPr lang="nl-NL" sz="2800" dirty="0"/>
              <a:t>leert interventiemogelijkheden kennen en </a:t>
            </a:r>
            <a:r>
              <a:rPr lang="nl-NL" sz="2800" dirty="0" smtClean="0"/>
              <a:t>toe te passen </a:t>
            </a:r>
            <a:r>
              <a:rPr lang="nl-NL" sz="2800" dirty="0"/>
              <a:t>bij o.a.:</a:t>
            </a:r>
          </a:p>
          <a:p>
            <a:pPr lvl="1">
              <a:buFontTx/>
              <a:buNone/>
            </a:pPr>
            <a:r>
              <a:rPr lang="nl-NL" sz="2400" dirty="0"/>
              <a:t>-angst				-ontkenning</a:t>
            </a:r>
          </a:p>
          <a:p>
            <a:pPr lvl="1">
              <a:buFontTx/>
              <a:buNone/>
            </a:pPr>
            <a:r>
              <a:rPr lang="nl-NL" sz="2400" dirty="0"/>
              <a:t>-rouw				-agressie</a:t>
            </a:r>
          </a:p>
          <a:p>
            <a:pPr lvl="1">
              <a:buFontTx/>
              <a:buNone/>
            </a:pPr>
            <a:r>
              <a:rPr lang="nl-NL" sz="2400" dirty="0"/>
              <a:t>-boosheid				-ziektewinst</a:t>
            </a:r>
          </a:p>
          <a:p>
            <a:pPr lvl="1">
              <a:buFontTx/>
              <a:buNone/>
            </a:pPr>
            <a:r>
              <a:rPr lang="nl-NL" sz="2400" dirty="0"/>
              <a:t>-therapieontrouw		-</a:t>
            </a:r>
            <a:r>
              <a:rPr lang="nl-NL" sz="2400" dirty="0" smtClean="0"/>
              <a:t>regressie</a:t>
            </a:r>
          </a:p>
          <a:p>
            <a:pPr marL="0" indent="0">
              <a:buNone/>
            </a:pPr>
            <a:r>
              <a:rPr lang="nl-NL" sz="2800" dirty="0"/>
              <a:t> </a:t>
            </a:r>
            <a:r>
              <a:rPr lang="nl-NL" sz="2800" dirty="0" smtClean="0"/>
              <a:t>      om adequate verpleegkundige zorg te verlenen</a:t>
            </a:r>
          </a:p>
          <a:p>
            <a:pPr>
              <a:buFontTx/>
              <a:buNone/>
            </a:pPr>
            <a:r>
              <a:rPr lang="nl-NL" sz="800" dirty="0" smtClean="0"/>
              <a:t> </a:t>
            </a:r>
            <a:endParaRPr lang="nl-NL" sz="800" dirty="0"/>
          </a:p>
        </p:txBody>
      </p:sp>
      <p:cxnSp>
        <p:nvCxnSpPr>
          <p:cNvPr id="10" name="Rechte verbindingslijn met pijl 9"/>
          <p:cNvCxnSpPr/>
          <p:nvPr/>
        </p:nvCxnSpPr>
        <p:spPr bwMode="auto">
          <a:xfrm>
            <a:off x="755576" y="5949280"/>
            <a:ext cx="576064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3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Waarneming, Perceptie en Sensatie</a:t>
            </a:r>
          </a:p>
          <a:p>
            <a:endParaRPr lang="nl-NL" dirty="0"/>
          </a:p>
          <a:p>
            <a:r>
              <a:rPr lang="nl-NL" dirty="0" smtClean="0"/>
              <a:t>Waarnemen &lt;-&gt; </a:t>
            </a:r>
            <a:r>
              <a:rPr lang="nl-NL" dirty="0" err="1" smtClean="0"/>
              <a:t>Onwaarnemen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</a:t>
            </a:r>
            <a:r>
              <a:rPr lang="nl-NL" sz="1800" dirty="0" smtClean="0"/>
              <a:t>I. Sommer 2018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40156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Programma:</a:t>
            </a:r>
          </a:p>
          <a:p>
            <a:pPr lvl="1"/>
            <a:r>
              <a:rPr lang="nl-NL" dirty="0" smtClean="0"/>
              <a:t>Introductie van de docenten</a:t>
            </a:r>
          </a:p>
          <a:p>
            <a:pPr lvl="1"/>
            <a:r>
              <a:rPr lang="nl-NL" dirty="0" smtClean="0"/>
              <a:t>Inleiding, “wat is psychologie?”</a:t>
            </a:r>
          </a:p>
          <a:p>
            <a:pPr lvl="1"/>
            <a:r>
              <a:rPr lang="nl-NL" dirty="0" smtClean="0"/>
              <a:t>Hoorcollege</a:t>
            </a:r>
          </a:p>
          <a:p>
            <a:pPr lvl="2"/>
            <a:r>
              <a:rPr lang="nl-NL" dirty="0" smtClean="0"/>
              <a:t>Waarnemen, observatie, perceptie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56" y="3205956"/>
            <a:ext cx="2466975" cy="184785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39666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Sensorische adaptatie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306" y="3861048"/>
            <a:ext cx="246909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Waarneming, Perceptie en Sensatie</a:t>
            </a:r>
          </a:p>
          <a:p>
            <a:pPr lvl="1"/>
            <a:r>
              <a:rPr lang="nl-NL" dirty="0" smtClean="0"/>
              <a:t>Welke reactie geeft deze afbeelding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10731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Waarneming, Perceptie en Sensatie</a:t>
            </a:r>
          </a:p>
          <a:p>
            <a:pPr lvl="1"/>
            <a:r>
              <a:rPr lang="nl-NL" dirty="0" smtClean="0"/>
              <a:t>Welke reactie geeft deze afbeelding?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267150"/>
            <a:ext cx="3452192" cy="345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95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En deze?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929563"/>
            <a:ext cx="1221262" cy="122126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357" y="2492896"/>
            <a:ext cx="588791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Sensatie = gewaarworden van een stimulus </a:t>
            </a:r>
          </a:p>
          <a:p>
            <a:pPr lvl="2"/>
            <a:r>
              <a:rPr lang="nl-NL" dirty="0" smtClean="0"/>
              <a:t>Zien</a:t>
            </a:r>
          </a:p>
          <a:p>
            <a:pPr lvl="2"/>
            <a:r>
              <a:rPr lang="nl-NL" dirty="0" smtClean="0"/>
              <a:t>Horen</a:t>
            </a:r>
          </a:p>
          <a:p>
            <a:pPr lvl="2"/>
            <a:r>
              <a:rPr lang="nl-NL" dirty="0" smtClean="0"/>
              <a:t>Ruiken</a:t>
            </a:r>
          </a:p>
          <a:p>
            <a:pPr lvl="2"/>
            <a:r>
              <a:rPr lang="nl-NL" dirty="0" smtClean="0"/>
              <a:t>Voelen</a:t>
            </a:r>
          </a:p>
          <a:p>
            <a:pPr lvl="2"/>
            <a:r>
              <a:rPr lang="nl-NL" dirty="0" smtClean="0"/>
              <a:t>Proeven</a:t>
            </a:r>
          </a:p>
          <a:p>
            <a:pPr lvl="2"/>
            <a:r>
              <a:rPr lang="nl-NL" dirty="0" smtClean="0"/>
              <a:t>6</a:t>
            </a:r>
            <a:r>
              <a:rPr lang="nl-NL" baseline="30000" dirty="0" smtClean="0"/>
              <a:t>e</a:t>
            </a:r>
            <a:r>
              <a:rPr lang="nl-NL" dirty="0" smtClean="0"/>
              <a:t>, 7</a:t>
            </a:r>
            <a:r>
              <a:rPr lang="nl-NL" baseline="30000" dirty="0" smtClean="0"/>
              <a:t>e</a:t>
            </a:r>
            <a:r>
              <a:rPr lang="nl-NL" dirty="0" smtClean="0"/>
              <a:t>, 8</a:t>
            </a:r>
            <a:r>
              <a:rPr lang="nl-NL" baseline="30000" dirty="0" smtClean="0"/>
              <a:t>e</a:t>
            </a:r>
            <a:r>
              <a:rPr lang="nl-NL" dirty="0" smtClean="0"/>
              <a:t> zintuig?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20838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Perceptie = betekenisgeving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24353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Perceptie = betekenisgeving</a:t>
            </a:r>
          </a:p>
          <a:p>
            <a:pPr lvl="1"/>
            <a:r>
              <a:rPr lang="nl-NL" dirty="0" smtClean="0"/>
              <a:t>Proces beïnvloed door:</a:t>
            </a:r>
          </a:p>
          <a:p>
            <a:pPr lvl="2"/>
            <a:r>
              <a:rPr lang="nl-NL" sz="1800" dirty="0" smtClean="0"/>
              <a:t>Ervaringen</a:t>
            </a:r>
          </a:p>
          <a:p>
            <a:pPr lvl="2"/>
            <a:r>
              <a:rPr lang="nl-NL" sz="1800" dirty="0" smtClean="0"/>
              <a:t>Stemming</a:t>
            </a:r>
            <a:endParaRPr lang="nl-NL" sz="1800" dirty="0"/>
          </a:p>
          <a:p>
            <a:pPr lvl="2"/>
            <a:r>
              <a:rPr lang="nl-NL" sz="1800" dirty="0"/>
              <a:t>Omgeving</a:t>
            </a:r>
          </a:p>
          <a:p>
            <a:pPr lvl="2"/>
            <a:r>
              <a:rPr lang="nl-NL" sz="1800" dirty="0"/>
              <a:t>Herinneringen</a:t>
            </a:r>
          </a:p>
          <a:p>
            <a:pPr lvl="2"/>
            <a:r>
              <a:rPr lang="nl-NL" sz="1800" dirty="0"/>
              <a:t>Beslissingen</a:t>
            </a:r>
          </a:p>
          <a:p>
            <a:pPr lvl="2"/>
            <a:r>
              <a:rPr lang="nl-NL" sz="1800" dirty="0"/>
              <a:t>Waarden en overtuigingen</a:t>
            </a:r>
          </a:p>
          <a:p>
            <a:pPr lvl="2"/>
            <a:r>
              <a:rPr lang="nl-NL" sz="1800" dirty="0"/>
              <a:t>Adaptatie </a:t>
            </a:r>
          </a:p>
          <a:p>
            <a:pPr lvl="2"/>
            <a:r>
              <a:rPr lang="nl-NL" sz="1800" dirty="0"/>
              <a:t>Meta-programma’s (onbewuste voorkeursstijlen)</a:t>
            </a:r>
          </a:p>
          <a:p>
            <a:pPr lvl="2"/>
            <a:r>
              <a:rPr lang="nl-NL" sz="1800" dirty="0"/>
              <a:t>MOMENT</a:t>
            </a:r>
          </a:p>
          <a:p>
            <a:pPr lvl="2"/>
            <a:endParaRPr lang="nl-NL" dirty="0" smtClean="0"/>
          </a:p>
          <a:p>
            <a:pPr marL="914400" lvl="2" indent="0">
              <a:buNone/>
            </a:pP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26049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Ordeningsprincipes</a:t>
            </a:r>
          </a:p>
          <a:p>
            <a:pPr lvl="2"/>
            <a:r>
              <a:rPr lang="nl-NL" dirty="0" smtClean="0"/>
              <a:t>Wet van de gelijkheid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290" y="2825354"/>
            <a:ext cx="307630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Ordeningsprincipes</a:t>
            </a:r>
          </a:p>
          <a:p>
            <a:pPr lvl="2"/>
            <a:r>
              <a:rPr lang="nl-NL" dirty="0" smtClean="0"/>
              <a:t>Wet van de gelijkheid</a:t>
            </a:r>
          </a:p>
          <a:p>
            <a:pPr lvl="2"/>
            <a:r>
              <a:rPr lang="nl-NL" dirty="0" smtClean="0"/>
              <a:t>Wet van </a:t>
            </a:r>
            <a:r>
              <a:rPr lang="nl-NL" dirty="0" err="1" smtClean="0"/>
              <a:t>Prägnanz</a:t>
            </a:r>
            <a:endParaRPr lang="nl-NL" dirty="0" smtClean="0"/>
          </a:p>
          <a:p>
            <a:pPr lvl="3"/>
            <a:r>
              <a:rPr lang="nl-NL" dirty="0" smtClean="0"/>
              <a:t>We zien wat we willen of denken te zien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58" y="4129509"/>
            <a:ext cx="3730449" cy="206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Bert Jansen: JANB,</a:t>
            </a:r>
          </a:p>
          <a:p>
            <a:r>
              <a:rPr lang="nl-NL" dirty="0" smtClean="0"/>
              <a:t>Bart Kars</a:t>
            </a:r>
          </a:p>
          <a:p>
            <a:r>
              <a:rPr lang="nl-NL" dirty="0" err="1" smtClean="0"/>
              <a:t>GeertJan</a:t>
            </a:r>
            <a:r>
              <a:rPr lang="nl-NL" dirty="0" smtClean="0"/>
              <a:t> Emmens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Ordeningsprincipes</a:t>
            </a:r>
          </a:p>
          <a:p>
            <a:pPr lvl="2"/>
            <a:r>
              <a:rPr lang="nl-NL" dirty="0" smtClean="0"/>
              <a:t>Wet van de gelijkheid</a:t>
            </a:r>
          </a:p>
          <a:p>
            <a:pPr lvl="2"/>
            <a:r>
              <a:rPr lang="nl-NL" dirty="0" smtClean="0"/>
              <a:t>Wet van </a:t>
            </a:r>
            <a:r>
              <a:rPr lang="nl-NL" dirty="0" err="1" smtClean="0"/>
              <a:t>Prägnanz</a:t>
            </a:r>
            <a:endParaRPr lang="nl-NL" dirty="0" smtClean="0"/>
          </a:p>
          <a:p>
            <a:pPr lvl="2"/>
            <a:r>
              <a:rPr lang="nl-NL" dirty="0" err="1" smtClean="0"/>
              <a:t>Percetuele</a:t>
            </a:r>
            <a:r>
              <a:rPr lang="nl-NL" dirty="0" smtClean="0"/>
              <a:t> predispositie</a:t>
            </a:r>
          </a:p>
          <a:p>
            <a:pPr lvl="3"/>
            <a:r>
              <a:rPr lang="nl-NL" dirty="0" smtClean="0"/>
              <a:t>“</a:t>
            </a:r>
            <a:r>
              <a:rPr lang="nl-NL" dirty="0" err="1" smtClean="0"/>
              <a:t>gehoorsvoorkeur</a:t>
            </a:r>
            <a:r>
              <a:rPr lang="nl-NL" dirty="0" smtClean="0"/>
              <a:t>”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11175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Ordeningsprincipes</a:t>
            </a:r>
          </a:p>
          <a:p>
            <a:pPr lvl="2"/>
            <a:r>
              <a:rPr lang="nl-NL" dirty="0" smtClean="0"/>
              <a:t>Wet van de gelijkheid</a:t>
            </a:r>
          </a:p>
          <a:p>
            <a:pPr lvl="2"/>
            <a:r>
              <a:rPr lang="nl-NL" dirty="0" smtClean="0"/>
              <a:t>Wet van </a:t>
            </a:r>
            <a:r>
              <a:rPr lang="nl-NL" dirty="0" err="1" smtClean="0"/>
              <a:t>Prägnanz</a:t>
            </a:r>
            <a:endParaRPr lang="nl-NL" dirty="0" smtClean="0"/>
          </a:p>
          <a:p>
            <a:pPr lvl="2"/>
            <a:r>
              <a:rPr lang="nl-NL" dirty="0" err="1" smtClean="0"/>
              <a:t>Percetuele</a:t>
            </a:r>
            <a:r>
              <a:rPr lang="nl-NL" dirty="0" smtClean="0"/>
              <a:t> predispositie</a:t>
            </a:r>
          </a:p>
          <a:p>
            <a:pPr lvl="2"/>
            <a:r>
              <a:rPr lang="nl-NL" dirty="0"/>
              <a:t>Subjectieve contouren, </a:t>
            </a:r>
          </a:p>
          <a:p>
            <a:pPr lvl="2"/>
            <a:endParaRPr lang="nl-NL" dirty="0" smtClean="0"/>
          </a:p>
          <a:p>
            <a:pPr lvl="3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728788"/>
            <a:ext cx="2338760" cy="312273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198" y="4523009"/>
            <a:ext cx="2358002" cy="23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smtClean="0"/>
              <a:t>Ordeningsprincipes</a:t>
            </a:r>
          </a:p>
          <a:p>
            <a:pPr lvl="2"/>
            <a:r>
              <a:rPr lang="nl-NL" dirty="0" smtClean="0"/>
              <a:t>Wet van de gelijkheid</a:t>
            </a:r>
          </a:p>
          <a:p>
            <a:pPr lvl="2"/>
            <a:r>
              <a:rPr lang="nl-NL" dirty="0" smtClean="0"/>
              <a:t>Wet van </a:t>
            </a:r>
            <a:r>
              <a:rPr lang="nl-NL" dirty="0" err="1" smtClean="0"/>
              <a:t>Prägnanz</a:t>
            </a:r>
            <a:endParaRPr lang="nl-NL" dirty="0" smtClean="0"/>
          </a:p>
          <a:p>
            <a:pPr lvl="2"/>
            <a:r>
              <a:rPr lang="nl-NL" dirty="0" err="1" smtClean="0"/>
              <a:t>Percetuele</a:t>
            </a:r>
            <a:r>
              <a:rPr lang="nl-NL" dirty="0" smtClean="0"/>
              <a:t> predispositie</a:t>
            </a:r>
          </a:p>
          <a:p>
            <a:pPr lvl="2"/>
            <a:r>
              <a:rPr lang="nl-NL" dirty="0"/>
              <a:t>Subjectieve contouren, </a:t>
            </a:r>
          </a:p>
          <a:p>
            <a:pPr lvl="2"/>
            <a:r>
              <a:rPr lang="nl-NL" dirty="0" smtClean="0"/>
              <a:t>Perceptuele </a:t>
            </a:r>
            <a:r>
              <a:rPr lang="nl-NL" dirty="0"/>
              <a:t>constantie</a:t>
            </a:r>
          </a:p>
          <a:p>
            <a:pPr lvl="2"/>
            <a:endParaRPr lang="nl-NL" dirty="0" smtClean="0"/>
          </a:p>
          <a:p>
            <a:pPr lvl="3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34590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417638"/>
            <a:ext cx="6446060" cy="484748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38815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Optische Illusie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3068960"/>
            <a:ext cx="3960440" cy="20557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36829"/>
            <a:ext cx="3672408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2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Optische Illusie</a:t>
            </a:r>
            <a:endParaRPr lang="nl-NL" dirty="0"/>
          </a:p>
        </p:txBody>
      </p:sp>
      <p:pic>
        <p:nvPicPr>
          <p:cNvPr id="7" name="Tijdelijke aanduiding voor inhoud 6" descr="03_Afbeelding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132855"/>
            <a:ext cx="2880320" cy="2788395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8" name="Afbeelding 7" descr="cirkel vierk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9665" y="2348880"/>
            <a:ext cx="3618319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6023719" cy="447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040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5" y="1916832"/>
            <a:ext cx="7483254" cy="420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024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Optische Illusie</a:t>
            </a:r>
            <a:endParaRPr lang="nl-NL" dirty="0"/>
          </a:p>
        </p:txBody>
      </p:sp>
      <p:pic>
        <p:nvPicPr>
          <p:cNvPr id="7" name="Tijdelijke aanduiding voor inhoud 6" descr="knikk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6030" y="1988840"/>
            <a:ext cx="4248184" cy="3096344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8" name="Afbeelding 7" descr="kleure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212976"/>
            <a:ext cx="3819525" cy="33813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14" y="1700808"/>
            <a:ext cx="41433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Optische Illusie</a:t>
            </a:r>
            <a:endParaRPr lang="nl-NL" dirty="0"/>
          </a:p>
        </p:txBody>
      </p:sp>
      <p:pic>
        <p:nvPicPr>
          <p:cNvPr id="7" name="Tijdelijke aanduiding voor inhoud 6" descr="beyon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388852">
            <a:off x="2858390" y="462090"/>
            <a:ext cx="4939389" cy="6984777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3224" y="332656"/>
            <a:ext cx="8229600" cy="1143000"/>
          </a:xfrm>
        </p:spPr>
        <p:txBody>
          <a:bodyPr/>
          <a:lstStyle/>
          <a:p>
            <a:pPr algn="l"/>
            <a:r>
              <a:rPr lang="nl-NL" sz="4000" dirty="0" smtClean="0">
                <a:solidFill>
                  <a:schemeClr val="tx1"/>
                </a:solidFill>
              </a:rPr>
              <a:t>Het tentamen</a:t>
            </a:r>
            <a:endParaRPr lang="nl-NL" sz="4000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584" y="1916832"/>
            <a:ext cx="8316416" cy="4536504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1143000" algn="l"/>
              </a:tabLst>
            </a:pPr>
            <a:endParaRPr lang="nl-NL" dirty="0" smtClean="0"/>
          </a:p>
          <a:p>
            <a:pPr>
              <a:spcAft>
                <a:spcPts val="0"/>
              </a:spcAft>
              <a:tabLst>
                <a:tab pos="1143000" algn="l"/>
              </a:tabLst>
            </a:pPr>
            <a:r>
              <a:rPr lang="nl-NL" dirty="0" smtClean="0"/>
              <a:t>Boek</a:t>
            </a:r>
            <a:r>
              <a:rPr lang="nl-NL" b="1" dirty="0" smtClean="0">
                <a:latin typeface="Calibri"/>
                <a:ea typeface="Times New Roman"/>
                <a:cs typeface="Tahoma"/>
              </a:rPr>
              <a:t>			     </a:t>
            </a:r>
            <a:r>
              <a:rPr lang="nl-NL" sz="2800" dirty="0" smtClean="0">
                <a:latin typeface="Calibri"/>
                <a:ea typeface="Times New Roman"/>
                <a:cs typeface="Tahoma"/>
              </a:rPr>
              <a:t>Psychologie de Essentie. 				      2018.  </a:t>
            </a:r>
            <a:r>
              <a:rPr lang="nl-NL" sz="2800" dirty="0">
                <a:latin typeface="Calibri"/>
                <a:ea typeface="Times New Roman"/>
                <a:cs typeface="Tahoma"/>
              </a:rPr>
              <a:t>4</a:t>
            </a:r>
            <a:r>
              <a:rPr lang="nl-NL" sz="2800" baseline="30000" dirty="0" smtClean="0">
                <a:latin typeface="Calibri"/>
                <a:ea typeface="Times New Roman"/>
                <a:cs typeface="Tahoma"/>
              </a:rPr>
              <a:t>de</a:t>
            </a:r>
            <a:r>
              <a:rPr lang="nl-NL" sz="2800" dirty="0" smtClean="0">
                <a:latin typeface="Calibri"/>
                <a:ea typeface="Times New Roman"/>
                <a:cs typeface="Tahoma"/>
              </a:rPr>
              <a:t> </a:t>
            </a:r>
            <a:r>
              <a:rPr lang="nl-NL" sz="2800" dirty="0">
                <a:latin typeface="Calibri"/>
                <a:ea typeface="Times New Roman"/>
                <a:cs typeface="Tahoma"/>
              </a:rPr>
              <a:t>editie.  </a:t>
            </a:r>
            <a:r>
              <a:rPr lang="nl-NL" sz="2800" dirty="0" smtClean="0">
                <a:latin typeface="Calibri"/>
                <a:ea typeface="Times New Roman"/>
                <a:cs typeface="Tahoma"/>
              </a:rPr>
              <a:t>					      </a:t>
            </a:r>
            <a:r>
              <a:rPr lang="en-US" sz="2800" dirty="0" err="1" smtClean="0">
                <a:latin typeface="Calibri"/>
                <a:ea typeface="Times New Roman"/>
                <a:cs typeface="Tahoma"/>
              </a:rPr>
              <a:t>Zimbardo,P.G</a:t>
            </a:r>
            <a:r>
              <a:rPr lang="en-US" sz="2800" dirty="0">
                <a:latin typeface="Calibri"/>
                <a:ea typeface="Times New Roman"/>
                <a:cs typeface="Tahoma"/>
              </a:rPr>
              <a:t>. </a:t>
            </a:r>
            <a:r>
              <a:rPr lang="en-US" sz="2800" dirty="0" err="1">
                <a:latin typeface="Calibri"/>
                <a:ea typeface="Times New Roman"/>
                <a:cs typeface="Tahoma"/>
              </a:rPr>
              <a:t>e.a</a:t>
            </a:r>
            <a:r>
              <a:rPr lang="en-US" sz="2800" dirty="0">
                <a:latin typeface="Calibri"/>
                <a:ea typeface="Times New Roman"/>
                <a:cs typeface="Tahoma"/>
              </a:rPr>
              <a:t>.</a:t>
            </a:r>
            <a:endParaRPr lang="nl-NL" sz="2800" dirty="0" smtClean="0"/>
          </a:p>
          <a:p>
            <a:endParaRPr lang="nl-NL" dirty="0" smtClean="0"/>
          </a:p>
          <a:p>
            <a:r>
              <a:rPr lang="nl-NL" dirty="0" smtClean="0"/>
              <a:t>Teksten op </a:t>
            </a:r>
            <a:r>
              <a:rPr lang="nl-NL" dirty="0" err="1" smtClean="0"/>
              <a:t>Blackboard</a:t>
            </a:r>
            <a:endParaRPr lang="nl-NL" dirty="0" smtClean="0"/>
          </a:p>
          <a:p>
            <a:r>
              <a:rPr lang="nl-NL" dirty="0" smtClean="0"/>
              <a:t>Hoorcolleges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40886"/>
              </p:ext>
            </p:extLst>
          </p:nvPr>
        </p:nvGraphicFramePr>
        <p:xfrm>
          <a:off x="4507519" y="692696"/>
          <a:ext cx="4384961" cy="7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4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nl-NL" sz="3200" dirty="0" smtClean="0"/>
                        <a:t>16 meerkeuzevragen</a:t>
                      </a:r>
                      <a:endParaRPr lang="nl-NL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93" y="1628800"/>
            <a:ext cx="2071707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Optische Illusie</a:t>
            </a:r>
            <a:endParaRPr lang="nl-NL" dirty="0"/>
          </a:p>
        </p:txBody>
      </p:sp>
      <p:pic>
        <p:nvPicPr>
          <p:cNvPr id="7" name="Tijdelijke aanduiding voor inhoud 6" descr="beyon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560344">
            <a:off x="3095836" y="512676"/>
            <a:ext cx="4752528" cy="6984777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Jerome </a:t>
            </a:r>
            <a:r>
              <a:rPr lang="nl-NL" dirty="0" err="1" smtClean="0">
                <a:hlinkClick r:id="rId2"/>
              </a:rPr>
              <a:t>Murat</a:t>
            </a:r>
            <a:endParaRPr lang="nl-NL" dirty="0" smtClean="0"/>
          </a:p>
          <a:p>
            <a:pPr lvl="1"/>
            <a:r>
              <a:rPr lang="nl-NL" sz="1400" dirty="0">
                <a:hlinkClick r:id="rId2"/>
              </a:rPr>
              <a:t>https://</a:t>
            </a:r>
            <a:r>
              <a:rPr lang="nl-NL" sz="1400" dirty="0" smtClean="0">
                <a:hlinkClick r:id="rId2"/>
              </a:rPr>
              <a:t>www.youtube.com/watch?v=Zdtm0NN_UUQ</a:t>
            </a:r>
            <a:endParaRPr lang="nl-NL" sz="1400" dirty="0" smtClean="0"/>
          </a:p>
          <a:p>
            <a:pPr lvl="1"/>
            <a:endParaRPr lang="nl-NL" sz="1400" dirty="0"/>
          </a:p>
          <a:p>
            <a:pPr lvl="1"/>
            <a:endParaRPr lang="nl-NL" sz="1400" dirty="0" smtClean="0"/>
          </a:p>
          <a:p>
            <a:pPr lvl="1"/>
            <a:endParaRPr lang="nl-NL" sz="1400" dirty="0"/>
          </a:p>
          <a:p>
            <a:pPr lvl="1"/>
            <a:endParaRPr lang="nl-NL" sz="1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62383"/>
            <a:ext cx="3005944" cy="224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04864"/>
            <a:ext cx="1708968" cy="134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8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Perceptie - Sensatie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Zien we altijd wat we waarnemen.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 descr="zintui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3068960"/>
            <a:ext cx="7812360" cy="2703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Nemen we waar wat we zien:</a:t>
            </a:r>
          </a:p>
          <a:p>
            <a:pPr marL="457200" lvl="1" indent="0">
              <a:buNone/>
            </a:pPr>
            <a:r>
              <a:rPr lang="nl-NL" sz="2400" b="1" dirty="0" smtClean="0">
                <a:solidFill>
                  <a:srgbClr val="FF0000"/>
                </a:solidFill>
              </a:rPr>
              <a:t>The </a:t>
            </a:r>
            <a:r>
              <a:rPr lang="nl-NL" sz="2400" b="1" dirty="0" err="1">
                <a:solidFill>
                  <a:srgbClr val="FF0000"/>
                </a:solidFill>
              </a:rPr>
              <a:t>monkee</a:t>
            </a:r>
            <a:r>
              <a:rPr lang="nl-NL" sz="2400" b="1" dirty="0">
                <a:solidFill>
                  <a:srgbClr val="FF0000"/>
                </a:solidFill>
              </a:rPr>
              <a:t> </a:t>
            </a:r>
            <a:endParaRPr lang="nl-NL" sz="2400" b="1" dirty="0" smtClean="0">
              <a:solidFill>
                <a:srgbClr val="FF0000"/>
              </a:solidFill>
              <a:hlinkClick r:id="rId2"/>
            </a:endParaRPr>
          </a:p>
          <a:p>
            <a:pPr lvl="2"/>
            <a:r>
              <a:rPr lang="nl-NL" sz="1200" b="1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nl-NL" sz="1200" b="1" dirty="0">
                <a:solidFill>
                  <a:srgbClr val="000000"/>
                </a:solidFill>
                <a:hlinkClick r:id="rId2"/>
              </a:rPr>
              <a:t>://www.youtube.com/watch?v=IGQmdoK_ZfY</a:t>
            </a:r>
            <a:endParaRPr lang="nl-NL" sz="1200" b="1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nl-NL" sz="2400" b="1" dirty="0" smtClean="0">
              <a:solidFill>
                <a:srgbClr val="92D050"/>
              </a:solidFill>
              <a:hlinkClick r:id="rId3"/>
            </a:endParaRPr>
          </a:p>
          <a:p>
            <a:pPr marL="457200" lvl="1" indent="0">
              <a:buNone/>
            </a:pPr>
            <a:r>
              <a:rPr lang="nl-NL" sz="2400" b="1" dirty="0" smtClean="0">
                <a:solidFill>
                  <a:srgbClr val="92D050"/>
                </a:solidFill>
                <a:hlinkClick r:id="rId3"/>
              </a:rPr>
              <a:t>The </a:t>
            </a:r>
            <a:r>
              <a:rPr lang="nl-NL" sz="2400" b="1" dirty="0" err="1">
                <a:solidFill>
                  <a:srgbClr val="92D050"/>
                </a:solidFill>
                <a:hlinkClick r:id="rId3"/>
              </a:rPr>
              <a:t>mask</a:t>
            </a:r>
            <a:r>
              <a:rPr lang="nl-NL" sz="2400" b="1" dirty="0">
                <a:solidFill>
                  <a:srgbClr val="92D050"/>
                </a:solidFill>
                <a:hlinkClick r:id="rId3"/>
              </a:rPr>
              <a:t> of </a:t>
            </a:r>
            <a:r>
              <a:rPr lang="nl-NL" sz="2400" b="1" dirty="0" err="1">
                <a:solidFill>
                  <a:srgbClr val="92D050"/>
                </a:solidFill>
                <a:hlinkClick r:id="rId3"/>
              </a:rPr>
              <a:t>Charlie</a:t>
            </a:r>
            <a:r>
              <a:rPr lang="nl-NL" sz="2400" b="1" dirty="0">
                <a:solidFill>
                  <a:srgbClr val="92D050"/>
                </a:solidFill>
                <a:hlinkClick r:id="rId3"/>
              </a:rPr>
              <a:t> </a:t>
            </a:r>
            <a:r>
              <a:rPr lang="nl-NL" sz="2400" b="1" dirty="0" err="1">
                <a:solidFill>
                  <a:srgbClr val="92D050"/>
                </a:solidFill>
                <a:hlinkClick r:id="rId3"/>
              </a:rPr>
              <a:t>Chaplin</a:t>
            </a:r>
            <a:r>
              <a:rPr lang="nl-NL" sz="2400" b="1" dirty="0">
                <a:solidFill>
                  <a:srgbClr val="92D050"/>
                </a:solidFill>
                <a:hlinkClick r:id="rId3"/>
              </a:rPr>
              <a:t> </a:t>
            </a:r>
            <a:endParaRPr lang="nl-NL" sz="2400" b="1" dirty="0" smtClean="0">
              <a:solidFill>
                <a:srgbClr val="92D050"/>
              </a:solidFill>
            </a:endParaRPr>
          </a:p>
          <a:p>
            <a:pPr lvl="2"/>
            <a:r>
              <a:rPr lang="nl-NL" sz="1200" b="1" dirty="0">
                <a:solidFill>
                  <a:srgbClr val="92D050"/>
                </a:solidFill>
              </a:rPr>
              <a:t>https://www.youtube.com/watch?v=QbKw0_v2clo</a:t>
            </a:r>
            <a:endParaRPr lang="nl-NL" sz="1200" b="1" dirty="0" smtClean="0">
              <a:solidFill>
                <a:srgbClr val="92D050"/>
              </a:solidFill>
            </a:endParaRPr>
          </a:p>
          <a:p>
            <a:pPr lvl="2"/>
            <a:r>
              <a:rPr lang="nl-NL" sz="1200" b="1" dirty="0">
                <a:solidFill>
                  <a:srgbClr val="92D050"/>
                </a:solidFill>
              </a:rPr>
              <a:t>https://www.youtube.com/watch?v=sKa0eaKsdA0</a:t>
            </a:r>
          </a:p>
          <a:p>
            <a:pPr lvl="1"/>
            <a:endParaRPr lang="nl-NL" sz="2400" b="1" dirty="0" smtClean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nl-NL" sz="2400" dirty="0">
                <a:solidFill>
                  <a:srgbClr val="000000"/>
                </a:solidFill>
              </a:rPr>
              <a:t> </a:t>
            </a:r>
            <a:r>
              <a:rPr lang="nl-NL" sz="2400" b="1" dirty="0" smtClean="0">
                <a:solidFill>
                  <a:srgbClr val="FF0000"/>
                </a:solidFill>
              </a:rPr>
              <a:t>De </a:t>
            </a:r>
            <a:r>
              <a:rPr lang="nl-NL" sz="2400" b="1" dirty="0">
                <a:solidFill>
                  <a:srgbClr val="FF0000"/>
                </a:solidFill>
              </a:rPr>
              <a:t>kamer van </a:t>
            </a:r>
            <a:r>
              <a:rPr lang="nl-NL" sz="2400" b="1" dirty="0" err="1">
                <a:solidFill>
                  <a:srgbClr val="FF0000"/>
                </a:solidFill>
              </a:rPr>
              <a:t>Ames</a:t>
            </a:r>
            <a:r>
              <a:rPr lang="nl-NL" sz="2400" b="1" dirty="0">
                <a:solidFill>
                  <a:srgbClr val="FF0000"/>
                </a:solidFill>
              </a:rPr>
              <a:t> </a:t>
            </a:r>
            <a:endParaRPr lang="nl-NL" sz="2400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nl-NL" sz="2400" b="1" dirty="0">
                <a:solidFill>
                  <a:srgbClr val="FF0000"/>
                </a:solidFill>
              </a:rPr>
              <a:t>	</a:t>
            </a:r>
            <a:r>
              <a:rPr lang="nl-NL" sz="1000" dirty="0" smtClean="0">
                <a:solidFill>
                  <a:srgbClr val="000000"/>
                </a:solidFill>
              </a:rPr>
              <a:t>https</a:t>
            </a:r>
            <a:r>
              <a:rPr lang="nl-NL" sz="1000" dirty="0">
                <a:solidFill>
                  <a:srgbClr val="000000"/>
                </a:solidFill>
              </a:rPr>
              <a:t>://www.youtube.com/watch?v=hCV2Ba5wrcs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614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743" y="3861048"/>
            <a:ext cx="1019133" cy="101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34" y="3861048"/>
            <a:ext cx="737245" cy="101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43" y="5140436"/>
            <a:ext cx="138336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38" y="2721552"/>
            <a:ext cx="902593" cy="90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4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Stimuli </a:t>
            </a:r>
            <a:r>
              <a:rPr lang="nl-NL" dirty="0" smtClean="0">
                <a:sym typeface="Wingdings" pitchFamily="2" charset="2"/>
              </a:rPr>
              <a:t> </a:t>
            </a:r>
          </a:p>
          <a:p>
            <a:r>
              <a:rPr lang="nl-NL" dirty="0">
                <a:sym typeface="Wingdings" pitchFamily="2" charset="2"/>
              </a:rPr>
              <a:t>S</a:t>
            </a:r>
            <a:r>
              <a:rPr lang="nl-NL" dirty="0" smtClean="0">
                <a:sym typeface="Wingdings" pitchFamily="2" charset="2"/>
              </a:rPr>
              <a:t>ensatie  </a:t>
            </a:r>
          </a:p>
          <a:p>
            <a:r>
              <a:rPr lang="nl-NL" dirty="0" smtClean="0">
                <a:sym typeface="Wingdings" pitchFamily="2" charset="2"/>
              </a:rPr>
              <a:t>Perceptie</a:t>
            </a:r>
          </a:p>
          <a:p>
            <a:pPr lvl="1"/>
            <a:r>
              <a:rPr lang="nl-NL" sz="1800" dirty="0" smtClean="0">
                <a:sym typeface="Wingdings" pitchFamily="2" charset="2"/>
              </a:rPr>
              <a:t>Verwerven</a:t>
            </a:r>
            <a:r>
              <a:rPr lang="nl-NL" sz="1800" dirty="0">
                <a:sym typeface="Wingdings" pitchFamily="2" charset="2"/>
              </a:rPr>
              <a:t>, registreren, interpreteren, selecteren en ordenen</a:t>
            </a:r>
          </a:p>
          <a:p>
            <a:pPr lvl="1"/>
            <a:r>
              <a:rPr lang="nl-NL" sz="1800" dirty="0" smtClean="0">
                <a:sym typeface="Wingdings" pitchFamily="2" charset="2"/>
              </a:rPr>
              <a:t>Betekenisgeving</a:t>
            </a:r>
          </a:p>
          <a:p>
            <a:pPr lvl="1"/>
            <a:endParaRPr lang="nl-NL" sz="1800" dirty="0" smtClean="0">
              <a:sym typeface="Wingdings" pitchFamily="2" charset="2"/>
            </a:endParaRPr>
          </a:p>
          <a:p>
            <a:pPr lvl="1"/>
            <a:r>
              <a:rPr lang="nl-NL" dirty="0" smtClean="0">
                <a:solidFill>
                  <a:srgbClr val="FF0000"/>
                </a:solidFill>
                <a:sym typeface="Wingdings" pitchFamily="2" charset="2"/>
              </a:rPr>
              <a:t>Daarmee krijgt je waarneming (als geheel)  betekenis</a:t>
            </a:r>
          </a:p>
          <a:p>
            <a:endParaRPr lang="nl-NL" dirty="0" smtClean="0">
              <a:sym typeface="Wingdings" pitchFamily="2" charset="2"/>
            </a:endParaRPr>
          </a:p>
          <a:p>
            <a:r>
              <a:rPr lang="nl-NL" dirty="0" smtClean="0">
                <a:sym typeface="Wingdings" pitchFamily="2" charset="2"/>
              </a:rPr>
              <a:t> 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 descr="nlp-communicatiemod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76672"/>
            <a:ext cx="2952328" cy="3471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Waardoor wordt perceptie beïnvloed:</a:t>
            </a:r>
          </a:p>
          <a:p>
            <a:pPr lvl="1"/>
            <a:r>
              <a:rPr lang="nl-NL" sz="2400" dirty="0" smtClean="0"/>
              <a:t>Stemming</a:t>
            </a:r>
          </a:p>
          <a:p>
            <a:pPr lvl="1"/>
            <a:r>
              <a:rPr lang="nl-NL" sz="2400" dirty="0" smtClean="0"/>
              <a:t>Omgeving</a:t>
            </a:r>
          </a:p>
          <a:p>
            <a:pPr lvl="1"/>
            <a:r>
              <a:rPr lang="nl-NL" sz="2400" dirty="0" smtClean="0"/>
              <a:t>Herinneringen</a:t>
            </a:r>
          </a:p>
          <a:p>
            <a:pPr lvl="1"/>
            <a:r>
              <a:rPr lang="nl-NL" sz="2400" dirty="0" smtClean="0"/>
              <a:t>Beslissingen</a:t>
            </a:r>
          </a:p>
          <a:p>
            <a:pPr lvl="1"/>
            <a:r>
              <a:rPr lang="nl-NL" sz="2400" dirty="0" smtClean="0"/>
              <a:t>Waarden en overtuigingen</a:t>
            </a:r>
          </a:p>
          <a:p>
            <a:pPr lvl="1"/>
            <a:r>
              <a:rPr lang="nl-NL" sz="2400" dirty="0" smtClean="0"/>
              <a:t>Adaptatie </a:t>
            </a:r>
          </a:p>
          <a:p>
            <a:pPr lvl="1"/>
            <a:r>
              <a:rPr lang="nl-NL" sz="2400" dirty="0" smtClean="0"/>
              <a:t>Meta-programma’s </a:t>
            </a:r>
            <a:r>
              <a:rPr lang="nl-NL" sz="1800" dirty="0" smtClean="0"/>
              <a:t>(onbewuste voorkeursstijlen)</a:t>
            </a:r>
          </a:p>
          <a:p>
            <a:pPr lvl="1"/>
            <a:r>
              <a:rPr lang="nl-NL" sz="2400" dirty="0" smtClean="0"/>
              <a:t>MOMENT</a:t>
            </a:r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De uiteindelijke betekenisgeving leidt tot een reactie</a:t>
            </a:r>
          </a:p>
          <a:p>
            <a:pPr lvl="1">
              <a:buNone/>
            </a:pPr>
            <a:r>
              <a:rPr lang="nl-NL" dirty="0" smtClean="0"/>
              <a:t>	</a:t>
            </a:r>
            <a:r>
              <a:rPr lang="nl-NL" dirty="0" smtClean="0">
                <a:sym typeface="Wingdings" pitchFamily="2" charset="2"/>
              </a:rPr>
              <a:t></a:t>
            </a:r>
            <a:r>
              <a:rPr lang="nl-NL" dirty="0" smtClean="0"/>
              <a:t>gedrag. Bijv. vluchten, vechten, 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?????????????????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Picture 4" descr="Wnm-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192688" cy="394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1043608" y="587727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https://www.youtube.com/watch?v=ND31PWVW-TQ</a:t>
            </a:r>
          </a:p>
        </p:txBody>
      </p:sp>
    </p:spTree>
    <p:extLst>
      <p:ext uri="{BB962C8B-B14F-4D97-AF65-F5344CB8AC3E}">
        <p14:creationId xmlns:p14="http://schemas.microsoft.com/office/powerpoint/2010/main" val="23501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79712" y="692696"/>
            <a:ext cx="6912768" cy="511256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RingOutside">
              <a:avLst/>
            </a:prstTxWarp>
          </a:bodyPr>
          <a:lstStyle/>
          <a:p>
            <a:pPr algn="l" eaLnBrk="1" hangingPunct="1"/>
            <a:r>
              <a:rPr lang="nl-N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</a:t>
            </a:r>
            <a:r>
              <a:rPr lang="nl-NL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oorbereiding herhaling voorbereiding herhaling</a:t>
            </a:r>
          </a:p>
        </p:txBody>
      </p:sp>
      <p:pic>
        <p:nvPicPr>
          <p:cNvPr id="5" name="Afbeelding 4" descr="http://www.arteveldehogeschool.be/olo/ict/INFORMATIEindeKLAS/images/Herhaling.png">
            <a:hlinkClick r:id="rId4"/>
          </p:cNvPr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31997"/>
            <a:ext cx="1584176" cy="1584176"/>
          </a:xfrm>
          <a:prstGeom prst="rect">
            <a:avLst/>
          </a:prstGeom>
          <a:noFill/>
          <a:ln>
            <a:noFill/>
          </a:ln>
          <a:scene3d>
            <a:camera prst="perspectiveRelaxed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Voorstellen van </a:t>
            </a:r>
            <a:r>
              <a:rPr lang="nl-NL" smtClean="0"/>
              <a:t>de docent.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Psychologie:</a:t>
            </a:r>
          </a:p>
          <a:p>
            <a:pPr lvl="1"/>
            <a:r>
              <a:rPr lang="nl-NL" dirty="0" smtClean="0"/>
              <a:t>Psyche -&gt; geest</a:t>
            </a:r>
          </a:p>
          <a:p>
            <a:pPr lvl="1"/>
            <a:r>
              <a:rPr lang="nl-NL" dirty="0" smtClean="0"/>
              <a:t>Logos -&gt; gebied van studie</a:t>
            </a:r>
          </a:p>
          <a:p>
            <a:pPr lvl="1"/>
            <a:endParaRPr lang="nl-NL" dirty="0" smtClean="0"/>
          </a:p>
          <a:p>
            <a:pPr lvl="1"/>
            <a:r>
              <a:rPr lang="nl-NL" dirty="0" smtClean="0"/>
              <a:t>Geestelijke processen gekoppeld aan gedrag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</p:spTree>
    <p:extLst>
      <p:ext uri="{BB962C8B-B14F-4D97-AF65-F5344CB8AC3E}">
        <p14:creationId xmlns:p14="http://schemas.microsoft.com/office/powerpoint/2010/main" val="3324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Specialismen in de Psychologie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2013-2014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1.1.1. Psychologie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Academie voor Verpleegkunde</a:t>
            </a:r>
            <a:endParaRPr lang="nl-NL" b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08920"/>
            <a:ext cx="2016914" cy="8298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12" y="2876889"/>
            <a:ext cx="370056" cy="4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Opmerkingen xmlns="09187a60-86f0-43f2-8a4c-c7b2d3733da3">Format pptx voor schrijvers</Opmerkinge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8982C4A1725E4797398B0192B802DA" ma:contentTypeVersion="1" ma:contentTypeDescription="Een nieuw document maken." ma:contentTypeScope="" ma:versionID="95fa39b8930c5f2f58ed4da04fdc73f6">
  <xsd:schema xmlns:xsd="http://www.w3.org/2001/XMLSchema" xmlns:p="http://schemas.microsoft.com/office/2006/metadata/properties" xmlns:ns2="09187a60-86f0-43f2-8a4c-c7b2d3733da3" targetNamespace="http://schemas.microsoft.com/office/2006/metadata/properties" ma:root="true" ma:fieldsID="c785bf2e04030d111b662b55ac8257dd" ns2:_="">
    <xsd:import namespace="09187a60-86f0-43f2-8a4c-c7b2d3733da3"/>
    <xsd:element name="properties">
      <xsd:complexType>
        <xsd:sequence>
          <xsd:element name="documentManagement">
            <xsd:complexType>
              <xsd:all>
                <xsd:element ref="ns2:Opmerkinge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9187a60-86f0-43f2-8a4c-c7b2d3733da3" elementFormDefault="qualified">
    <xsd:import namespace="http://schemas.microsoft.com/office/2006/documentManagement/types"/>
    <xsd:element name="Opmerkingen" ma:index="8" nillable="true" ma:displayName="Opmerkingen" ma:internalName="Opmerkinge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88468C3-9A8A-415D-992F-1340F5DBF75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09187a60-86f0-43f2-8a4c-c7b2d3733da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DA8D723-8086-4D39-8AB2-69DF4A5660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5181A1-AA99-414D-8379-829E68757042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73B32FBA-84DE-410E-BA79-8EC17B0789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187a60-86f0-43f2-8a4c-c7b2d3733da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3553</TotalTime>
  <Words>923</Words>
  <Application>Microsoft Office PowerPoint</Application>
  <PresentationFormat>Diavoorstelling (4:3)</PresentationFormat>
  <Paragraphs>410</Paragraphs>
  <Slides>68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76" baseType="lpstr">
      <vt:lpstr>ＭＳ Ｐゴシック</vt:lpstr>
      <vt:lpstr>Arial</vt:lpstr>
      <vt:lpstr>Baskerville Old Face</vt:lpstr>
      <vt:lpstr>Calibri</vt:lpstr>
      <vt:lpstr>Tahoma</vt:lpstr>
      <vt:lpstr>Times New Roman</vt:lpstr>
      <vt:lpstr>Wingdings</vt:lpstr>
      <vt:lpstr>Lege presentatie</vt:lpstr>
      <vt:lpstr>Academie voor Verpleegkunde</vt:lpstr>
      <vt:lpstr>Psychologie in de opleiding  periode 1</vt:lpstr>
      <vt:lpstr>PowerPoint-presentatie</vt:lpstr>
      <vt:lpstr>PowerPoint-presentatie</vt:lpstr>
      <vt:lpstr>PowerPoint-presentatie</vt:lpstr>
      <vt:lpstr>Het tentamen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verzamelen</vt:lpstr>
      <vt:lpstr>verzamelen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Psychologie</vt:lpstr>
      <vt:lpstr>werkt ‘t of werkt ‘t niet</vt:lpstr>
      <vt:lpstr>PowerPoint-presentatie</vt:lpstr>
      <vt:lpstr>Stromingen  1</vt:lpstr>
      <vt:lpstr>Stromingen  2</vt:lpstr>
      <vt:lpstr>Psychologie-Verpleegkunde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Optische Illusie</vt:lpstr>
      <vt:lpstr>Optische Illusie</vt:lpstr>
      <vt:lpstr>PowerPoint-presentatie</vt:lpstr>
      <vt:lpstr>PowerPoint-presentatie</vt:lpstr>
      <vt:lpstr>Optische Illusie</vt:lpstr>
      <vt:lpstr>Optische Illusie</vt:lpstr>
      <vt:lpstr>Optische Illusie</vt:lpstr>
      <vt:lpstr>PowerPoint-presentatie</vt:lpstr>
      <vt:lpstr>Perceptie - Sensatie</vt:lpstr>
      <vt:lpstr>PowerPoint-presentatie</vt:lpstr>
      <vt:lpstr>PowerPoint-presentatie</vt:lpstr>
      <vt:lpstr>PowerPoint-presentatie</vt:lpstr>
      <vt:lpstr>PowerPoint-presentatie</vt:lpstr>
      <vt:lpstr>?????????????????</vt:lpstr>
      <vt:lpstr>voorbereiding herhaling voorbereiding herhaling</vt:lpstr>
    </vt:vector>
  </TitlesOfParts>
  <Company>RCLM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Powerpointpresentatie algemeen AVK</dc:title>
  <dc:creator>Ruben van der Made</dc:creator>
  <cp:lastModifiedBy>Jansen A, Bert</cp:lastModifiedBy>
  <cp:revision>161</cp:revision>
  <cp:lastPrinted>2019-09-12T10:05:17Z</cp:lastPrinted>
  <dcterms:created xsi:type="dcterms:W3CDTF">2008-01-28T12:56:33Z</dcterms:created>
  <dcterms:modified xsi:type="dcterms:W3CDTF">2019-09-12T10:21:11Z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ontentTypeId">
    <vt:lpwstr>0x010100B28982C4A1725E4797398B0192B802DA</vt:lpwstr>
  </property>
</Properties>
</file>