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  <p:sldMasterId id="2147483810" r:id="rId6"/>
    <p:sldMasterId id="2147483827" r:id="rId7"/>
  </p:sldMasterIdLst>
  <p:notesMasterIdLst>
    <p:notesMasterId r:id="rId27"/>
  </p:notesMasterIdLst>
  <p:handoutMasterIdLst>
    <p:handoutMasterId r:id="rId28"/>
  </p:handoutMasterIdLst>
  <p:sldIdLst>
    <p:sldId id="256" r:id="rId8"/>
    <p:sldId id="290" r:id="rId9"/>
    <p:sldId id="291" r:id="rId10"/>
    <p:sldId id="306" r:id="rId11"/>
    <p:sldId id="317" r:id="rId12"/>
    <p:sldId id="307" r:id="rId13"/>
    <p:sldId id="308" r:id="rId14"/>
    <p:sldId id="309" r:id="rId15"/>
    <p:sldId id="310" r:id="rId16"/>
    <p:sldId id="294" r:id="rId17"/>
    <p:sldId id="312" r:id="rId18"/>
    <p:sldId id="313" r:id="rId19"/>
    <p:sldId id="315" r:id="rId20"/>
    <p:sldId id="316" r:id="rId21"/>
    <p:sldId id="314" r:id="rId22"/>
    <p:sldId id="318" r:id="rId23"/>
    <p:sldId id="304" r:id="rId24"/>
    <p:sldId id="305" r:id="rId25"/>
    <p:sldId id="274" r:id="rId26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sen A, Bert" initials="JAB" lastIdx="2" clrIdx="0">
    <p:extLst>
      <p:ext uri="{19B8F6BF-5375-455C-9EA6-DF929625EA0E}">
        <p15:presenceInfo xmlns:p15="http://schemas.microsoft.com/office/powerpoint/2012/main" userId="S-1-5-21-1292428093-1767777339-682003330-30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7E00"/>
    <a:srgbClr val="49729D"/>
    <a:srgbClr val="FFFF00"/>
    <a:srgbClr val="B6B6B6"/>
    <a:srgbClr val="71C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inimized">
    <p:restoredLeft sz="15657" autoAdjust="0"/>
    <p:restoredTop sz="84029" autoAdjust="0"/>
  </p:normalViewPr>
  <p:slideViewPr>
    <p:cSldViewPr>
      <p:cViewPr varScale="1">
        <p:scale>
          <a:sx n="18" d="100"/>
          <a:sy n="18" d="100"/>
        </p:scale>
        <p:origin x="2000" y="32"/>
      </p:cViewPr>
      <p:guideLst>
        <p:guide orient="horz" pos="1392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-3896" y="-12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7T21:19:11.10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1-09-27T21:19:12.106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10" tIns="47255" rIns="94510" bIns="47255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10" tIns="47255" rIns="94510" bIns="4725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903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10" tIns="47255" rIns="94510" bIns="47255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37903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10" tIns="47255" rIns="94510" bIns="4725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112" charset="-128"/>
              </a:defRPr>
            </a:lvl1pPr>
          </a:lstStyle>
          <a:p>
            <a:pPr>
              <a:defRPr/>
            </a:pPr>
            <a:fld id="{34FC690B-CB02-4F7D-8147-BDD3D6723F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649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10" tIns="47255" rIns="94510" bIns="47255" numCol="1" anchor="t" anchorCtr="0" compatLnSpc="1">
            <a:prstTxWarp prst="textNoShape">
              <a:avLst/>
            </a:prstTxWarp>
          </a:bodyPr>
          <a:lstStyle>
            <a:lvl1pPr>
              <a:defRPr sz="1300" baseline="0"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10" tIns="47255" rIns="94510" bIns="47255" numCol="1" anchor="t" anchorCtr="0" compatLnSpc="1">
            <a:prstTxWarp prst="textNoShape">
              <a:avLst/>
            </a:prstTxWarp>
          </a:bodyPr>
          <a:lstStyle>
            <a:lvl1pPr algn="r">
              <a:defRPr sz="1300" baseline="0"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689515"/>
            <a:ext cx="4890665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10" tIns="47255" rIns="94510" bIns="47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03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10" tIns="47255" rIns="94510" bIns="47255" numCol="1" anchor="b" anchorCtr="0" compatLnSpc="1">
            <a:prstTxWarp prst="textNoShape">
              <a:avLst/>
            </a:prstTxWarp>
          </a:bodyPr>
          <a:lstStyle>
            <a:lvl1pPr>
              <a:defRPr sz="1300" baseline="0"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37903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10" tIns="47255" rIns="94510" bIns="47255" numCol="1" anchor="b" anchorCtr="0" compatLnSpc="1">
            <a:prstTxWarp prst="textNoShape">
              <a:avLst/>
            </a:prstTxWarp>
          </a:bodyPr>
          <a:lstStyle>
            <a:lvl1pPr algn="r">
              <a:defRPr sz="1300" baseline="0">
                <a:ea typeface="ＭＳ Ｐゴシック" pitchFamily="112" charset="-128"/>
              </a:defRPr>
            </a:lvl1pPr>
          </a:lstStyle>
          <a:p>
            <a:pPr>
              <a:defRPr/>
            </a:pPr>
            <a:fld id="{469423EA-1223-4CF0-96C3-D827B0AF47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178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949AD-883C-4910-A043-E00EF8DE4210}" type="slidenum">
              <a:rPr lang="nl-NL" smtClean="0">
                <a:ea typeface="ＭＳ Ｐゴシック" pitchFamily="-96" charset="-128"/>
              </a:rPr>
              <a:pPr/>
              <a:t>1</a:t>
            </a:fld>
            <a:endParaRPr lang="nl-NL" smtClean="0">
              <a:ea typeface="ＭＳ Ｐゴシック" pitchFamily="-96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423EA-1223-4CF0-96C3-D827B0AF47DB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034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423EA-1223-4CF0-96C3-D827B0AF47DB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32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423EA-1223-4CF0-96C3-D827B0AF47DB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47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37BA9-F037-48C1-83DC-3067D3CC9736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423EA-1223-4CF0-96C3-D827B0AF47DB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06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423EA-1223-4CF0-96C3-D827B0AF47DB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12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423EA-1223-4CF0-96C3-D827B0AF47DB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49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423EA-1223-4CF0-96C3-D827B0AF47DB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73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423EA-1223-4CF0-96C3-D827B0AF47DB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86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423EA-1223-4CF0-96C3-D827B0AF47DB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07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423EA-1223-4CF0-96C3-D827B0AF47DB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38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5746">
              <a:defRPr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423EA-1223-4CF0-96C3-D827B0AF47DB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4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600" y="2060848"/>
            <a:ext cx="7715200" cy="40653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132856"/>
            <a:ext cx="2057400" cy="3993307"/>
          </a:xfrm>
          <a:prstGeom prst="rect">
            <a:avLst/>
          </a:prstGeom>
        </p:spPr>
        <p:txBody>
          <a:bodyPr vert="eaVert"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584" y="2132856"/>
            <a:ext cx="5649416" cy="3993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043608" y="2132856"/>
            <a:ext cx="3452192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2132856"/>
            <a:ext cx="4038600" cy="3993307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2123728" y="1600200"/>
            <a:ext cx="6563072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899592" y="2132856"/>
            <a:ext cx="7787208" cy="3993307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060848"/>
            <a:ext cx="3596208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348880"/>
            <a:ext cx="3596208" cy="3777283"/>
          </a:xfrm>
          <a:prstGeom prst="rect">
            <a:avLst/>
          </a:prstGeo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859216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32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6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859216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600" y="2060848"/>
            <a:ext cx="35242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79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35977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9592" y="3284983"/>
            <a:ext cx="3597796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3284983"/>
            <a:ext cx="4041775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8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47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5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2565921" cy="504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2204864"/>
            <a:ext cx="2493913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800600"/>
            <a:ext cx="529897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9712" y="1412775"/>
            <a:ext cx="5298976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712" y="5367338"/>
            <a:ext cx="529897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02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600" y="2060848"/>
            <a:ext cx="7715200" cy="40653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9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132856"/>
            <a:ext cx="2057400" cy="3993307"/>
          </a:xfrm>
          <a:prstGeom prst="rect">
            <a:avLst/>
          </a:prstGeom>
        </p:spPr>
        <p:txBody>
          <a:bodyPr vert="eaVert"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584" y="2132856"/>
            <a:ext cx="5649416" cy="3993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42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043608" y="2132856"/>
            <a:ext cx="3452192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2132856"/>
            <a:ext cx="4038600" cy="3993307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03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2123728" y="1600200"/>
            <a:ext cx="6563072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8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899592" y="2132856"/>
            <a:ext cx="7787208" cy="3993307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39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060848"/>
            <a:ext cx="3596208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43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348880"/>
            <a:ext cx="3596208" cy="3777283"/>
          </a:xfrm>
          <a:prstGeom prst="rect">
            <a:avLst/>
          </a:prstGeo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42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68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859216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62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56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600" y="2060848"/>
            <a:ext cx="35242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87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35977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9592" y="3284983"/>
            <a:ext cx="3597796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3284983"/>
            <a:ext cx="4041775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57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29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600" y="2060848"/>
            <a:ext cx="35242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2565921" cy="504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2204864"/>
            <a:ext cx="2493913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0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800600"/>
            <a:ext cx="529897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9712" y="1412775"/>
            <a:ext cx="5298976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712" y="5367338"/>
            <a:ext cx="529897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26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600" y="2060848"/>
            <a:ext cx="7715200" cy="40653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97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132856"/>
            <a:ext cx="2057400" cy="3993307"/>
          </a:xfrm>
          <a:prstGeom prst="rect">
            <a:avLst/>
          </a:prstGeom>
        </p:spPr>
        <p:txBody>
          <a:bodyPr vert="eaVert"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584" y="2132856"/>
            <a:ext cx="5649416" cy="3993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28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043608" y="2132856"/>
            <a:ext cx="3452192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2132856"/>
            <a:ext cx="4038600" cy="3993307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85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2123728" y="1600200"/>
            <a:ext cx="6563072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76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899592" y="2132856"/>
            <a:ext cx="7787208" cy="3993307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56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060848"/>
            <a:ext cx="3596208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29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348880"/>
            <a:ext cx="3596208" cy="3777283"/>
          </a:xfrm>
          <a:prstGeom prst="rect">
            <a:avLst/>
          </a:prstGeo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  <a:endParaRPr lang="nl-NL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0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35977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9592" y="3284983"/>
            <a:ext cx="3597796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3284983"/>
            <a:ext cx="4041775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2565921" cy="504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2204864"/>
            <a:ext cx="2493913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800600"/>
            <a:ext cx="529897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9712" y="1412775"/>
            <a:ext cx="5298976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712" y="5367338"/>
            <a:ext cx="529897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373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 smtClean="0"/>
              <a:t>2013-2014</a:t>
            </a: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 smtClean="0"/>
              <a:t>1.2.4. Psychologie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/>
              <a:t>Academie voor Verpleegkunde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373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</a:p>
        </p:txBody>
      </p:sp>
    </p:spTree>
    <p:extLst>
      <p:ext uri="{BB962C8B-B14F-4D97-AF65-F5344CB8AC3E}">
        <p14:creationId xmlns:p14="http://schemas.microsoft.com/office/powerpoint/2010/main" val="309251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373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2013-2014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Academie voor Verpleegkunde</a:t>
            </a:r>
          </a:p>
        </p:txBody>
      </p:sp>
    </p:spTree>
    <p:extLst>
      <p:ext uri="{BB962C8B-B14F-4D97-AF65-F5344CB8AC3E}">
        <p14:creationId xmlns:p14="http://schemas.microsoft.com/office/powerpoint/2010/main" val="395359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png"/><Relationship Id="rId4" Type="http://schemas.openxmlformats.org/officeDocument/2006/relationships/hyperlink" Target="http://www.google.com/url?sa=i&amp;rct=j&amp;q=&amp;esrc=s&amp;frm=1&amp;source=images&amp;cd=&amp;cad=rja&amp;docid=jymN5FuWcFcoDM&amp;tbnid=wvGVlg-5WcIAHM:&amp;ved=0CAUQjRw&amp;url=http://www.arteveldehogeschool.be/olo/ict/INFORMATIEindeKLAS/blad16.htm&amp;ei=5DXlUZqyH5D30gWhsoHoBg&amp;bvm=bv.48705608,d.d2k&amp;psig=AFQjCNHqN-J61QPhlx7ucAw77HnBJVzkOw&amp;ust=137406237996910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971550" y="4941888"/>
            <a:ext cx="7897813" cy="935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sz="2400" b="1" smtClean="0">
                <a:solidFill>
                  <a:schemeClr val="bg1"/>
                </a:solidFill>
              </a:rPr>
              <a:t>Academie voor Verpleegkunde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2627312" y="6021388"/>
            <a:ext cx="5977136" cy="43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nl-NL" sz="2000" b="1" dirty="0" smtClean="0">
                <a:solidFill>
                  <a:schemeClr val="bg1"/>
                </a:solidFill>
              </a:rPr>
              <a:t>Jaar 1            Periode 2                  Onderdeel Psychologie    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414" y="404664"/>
            <a:ext cx="8229600" cy="1143000"/>
          </a:xfrm>
        </p:spPr>
        <p:txBody>
          <a:bodyPr/>
          <a:lstStyle/>
          <a:p>
            <a:pPr algn="l"/>
            <a:r>
              <a:rPr lang="nl-NL" sz="4000" dirty="0" smtClean="0">
                <a:solidFill>
                  <a:schemeClr val="tx1"/>
                </a:solidFill>
              </a:rPr>
              <a:t>Cognitieve benadering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48854" y="274478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dirty="0"/>
              <a:t>behoefte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7905" y="273526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wens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86956" y="270827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dirty="0"/>
              <a:t>ver-</a:t>
            </a:r>
          </a:p>
          <a:p>
            <a:pPr algn="ctr"/>
            <a:r>
              <a:rPr lang="nl-NL" dirty="0" err="1"/>
              <a:t>wachting</a:t>
            </a:r>
            <a:endParaRPr lang="nl-NL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233739" y="270827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dirty="0"/>
              <a:t>prikkel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659563" y="270827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dirty="0"/>
              <a:t>doen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078614" y="270827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dirty="0"/>
              <a:t>effect?</a:t>
            </a:r>
          </a:p>
        </p:txBody>
      </p:sp>
      <p:cxnSp>
        <p:nvCxnSpPr>
          <p:cNvPr id="15" name="Rechte verbindingslijn met pijl 14"/>
          <p:cNvCxnSpPr/>
          <p:nvPr/>
        </p:nvCxnSpPr>
        <p:spPr bwMode="auto">
          <a:xfrm flipV="1">
            <a:off x="1863254" y="3192463"/>
            <a:ext cx="504651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Rechte verbindingslijn met pijl 20"/>
          <p:cNvCxnSpPr/>
          <p:nvPr/>
        </p:nvCxnSpPr>
        <p:spPr bwMode="auto">
          <a:xfrm flipV="1">
            <a:off x="1406054" y="3662062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Rechte verbindingslijn met pijl 31"/>
          <p:cNvCxnSpPr/>
          <p:nvPr/>
        </p:nvCxnSpPr>
        <p:spPr bwMode="auto">
          <a:xfrm flipV="1">
            <a:off x="3282305" y="3198813"/>
            <a:ext cx="504651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Rechte verbindingslijn met pijl 32"/>
          <p:cNvCxnSpPr/>
          <p:nvPr/>
        </p:nvCxnSpPr>
        <p:spPr bwMode="auto">
          <a:xfrm flipV="1">
            <a:off x="4715445" y="3192463"/>
            <a:ext cx="504651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39" y="3119438"/>
            <a:ext cx="5921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Rechte verbindingslijn met pijl 34"/>
          <p:cNvCxnSpPr/>
          <p:nvPr/>
        </p:nvCxnSpPr>
        <p:spPr bwMode="auto">
          <a:xfrm flipV="1">
            <a:off x="7573963" y="3171825"/>
            <a:ext cx="504651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Rechte verbindingslijn 28"/>
          <p:cNvCxnSpPr/>
          <p:nvPr/>
        </p:nvCxnSpPr>
        <p:spPr bwMode="auto">
          <a:xfrm>
            <a:off x="8535814" y="3659188"/>
            <a:ext cx="0" cy="5098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Rechte verbindingslijn met pijl 40"/>
          <p:cNvCxnSpPr/>
          <p:nvPr/>
        </p:nvCxnSpPr>
        <p:spPr bwMode="auto">
          <a:xfrm flipV="1">
            <a:off x="2825105" y="3664936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Rechte verbindingslijn met pijl 41"/>
          <p:cNvCxnSpPr>
            <a:endCxn id="7" idx="2"/>
          </p:cNvCxnSpPr>
          <p:nvPr/>
        </p:nvCxnSpPr>
        <p:spPr bwMode="auto">
          <a:xfrm flipV="1">
            <a:off x="4244156" y="3622675"/>
            <a:ext cx="0" cy="5405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Rechte verbindingslijn 37"/>
          <p:cNvCxnSpPr/>
          <p:nvPr/>
        </p:nvCxnSpPr>
        <p:spPr bwMode="auto">
          <a:xfrm flipH="1">
            <a:off x="1406054" y="4168992"/>
            <a:ext cx="71297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96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Zelfdeterminatietheorie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Gedreven door een natuurlijke behoefte om te creëren en actief te reageren op omgeving.</a:t>
            </a:r>
          </a:p>
          <a:p>
            <a:r>
              <a:rPr lang="nl-NL" dirty="0" smtClean="0"/>
              <a:t>Drie basis behoeften</a:t>
            </a:r>
          </a:p>
          <a:p>
            <a:pPr lvl="1"/>
            <a:r>
              <a:rPr lang="nl-NL" dirty="0" smtClean="0"/>
              <a:t>Autonomie</a:t>
            </a:r>
          </a:p>
          <a:p>
            <a:pPr lvl="1"/>
            <a:r>
              <a:rPr lang="nl-NL" dirty="0" smtClean="0"/>
              <a:t>Competentie</a:t>
            </a:r>
          </a:p>
          <a:p>
            <a:pPr lvl="1"/>
            <a:r>
              <a:rPr lang="nl-NL" dirty="0" smtClean="0"/>
              <a:t>Verbondenheid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Motivatie en Emotie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Emotie is een naar buitengerichte motivatie</a:t>
            </a:r>
          </a:p>
          <a:p>
            <a:endParaRPr lang="nl-NL" dirty="0"/>
          </a:p>
          <a:p>
            <a:r>
              <a:rPr lang="nl-NL" dirty="0" smtClean="0"/>
              <a:t>Emotie als signaalfunctie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Motivatie en Emotie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Emoties bevatten vier (samenhangende) delen</a:t>
            </a:r>
          </a:p>
          <a:p>
            <a:pPr lvl="1"/>
            <a:r>
              <a:rPr lang="nl-NL" dirty="0" smtClean="0"/>
              <a:t>Fysiologische </a:t>
            </a:r>
            <a:r>
              <a:rPr lang="nl-NL" dirty="0" err="1" smtClean="0"/>
              <a:t>arousal</a:t>
            </a:r>
            <a:endParaRPr lang="nl-NL" dirty="0" smtClean="0"/>
          </a:p>
          <a:p>
            <a:pPr lvl="1"/>
            <a:r>
              <a:rPr lang="nl-NL" dirty="0" smtClean="0"/>
              <a:t>Subjectieve gevoelens</a:t>
            </a:r>
          </a:p>
          <a:p>
            <a:pPr lvl="1"/>
            <a:r>
              <a:rPr lang="nl-NL" dirty="0" smtClean="0"/>
              <a:t>Cognitieve interpretatie</a:t>
            </a:r>
          </a:p>
          <a:p>
            <a:pPr lvl="1"/>
            <a:r>
              <a:rPr lang="nl-NL" dirty="0" smtClean="0"/>
              <a:t>Gedragsmatige reactie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332656"/>
            <a:ext cx="8229600" cy="1143000"/>
          </a:xfrm>
        </p:spPr>
        <p:txBody>
          <a:bodyPr/>
          <a:lstStyle/>
          <a:p>
            <a:pPr algn="l"/>
            <a:r>
              <a:rPr lang="nl-NL" sz="4000" dirty="0">
                <a:solidFill>
                  <a:schemeClr val="tx1"/>
                </a:solidFill>
                <a:cs typeface="Arial"/>
              </a:rPr>
              <a:t>Emotie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12776"/>
            <a:ext cx="7992888" cy="544522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nl-NL" sz="2400" b="1" dirty="0" smtClean="0"/>
          </a:p>
          <a:p>
            <a:pPr>
              <a:lnSpc>
                <a:spcPct val="90000"/>
              </a:lnSpc>
            </a:pPr>
            <a:r>
              <a:rPr lang="nl-NL" sz="2400" b="1" dirty="0" smtClean="0"/>
              <a:t>wat </a:t>
            </a:r>
            <a:r>
              <a:rPr lang="nl-NL" sz="2400" b="1" dirty="0"/>
              <a:t>beweegt mensen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 b="1" dirty="0"/>
              <a:t>		</a:t>
            </a:r>
            <a:r>
              <a:rPr lang="nl-NL" sz="2400" b="1" dirty="0" err="1"/>
              <a:t>amygdala</a:t>
            </a:r>
            <a:r>
              <a:rPr lang="nl-NL" sz="2400" b="1" dirty="0"/>
              <a:t> en emotie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sz="2400" b="1" dirty="0"/>
          </a:p>
          <a:p>
            <a:pPr>
              <a:lnSpc>
                <a:spcPct val="90000"/>
              </a:lnSpc>
            </a:pPr>
            <a:r>
              <a:rPr lang="nl-NL" sz="2400" b="1" dirty="0"/>
              <a:t>basis emoties?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 b="1" dirty="0"/>
              <a:t>		vreugde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 b="1" dirty="0"/>
              <a:t>		verrassing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 b="1" dirty="0"/>
              <a:t>		angst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 b="1" dirty="0"/>
              <a:t>		verdriet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 b="1" dirty="0"/>
              <a:t>		woede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 b="1" dirty="0"/>
              <a:t>		walging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	(</a:t>
            </a:r>
            <a:r>
              <a:rPr lang="en-US" sz="2400" b="1" dirty="0" err="1"/>
              <a:t>interesse</a:t>
            </a:r>
            <a:r>
              <a:rPr lang="en-US" sz="2400" b="1" dirty="0"/>
              <a:t>)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410527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6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Emoties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Lateralisatie van emoties</a:t>
            </a:r>
          </a:p>
          <a:p>
            <a:pPr lvl="1"/>
            <a:r>
              <a:rPr lang="nl-NL" dirty="0" smtClean="0"/>
              <a:t>Emoties die elkaar beïnvloeden.</a:t>
            </a:r>
          </a:p>
          <a:p>
            <a:pPr lvl="1"/>
            <a:r>
              <a:rPr lang="nl-NL" dirty="0" smtClean="0"/>
              <a:t>Positief (links) en negatieve (rechts) emoties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sz="4000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Emoties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Verwerking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b="1" dirty="0" smtClean="0"/>
              <a:t>onbewust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reactie op gevaar. Instinctief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evolutionair </a:t>
            </a:r>
            <a:r>
              <a:rPr lang="nl-NL" dirty="0" err="1" smtClean="0"/>
              <a:t>bepllad</a:t>
            </a:r>
            <a:r>
              <a:rPr lang="nl-NL" dirty="0" smtClean="0"/>
              <a:t> (</a:t>
            </a:r>
            <a:r>
              <a:rPr lang="nl-NL" dirty="0" err="1" smtClean="0"/>
              <a:t>ged.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b="1" dirty="0" smtClean="0"/>
              <a:t>bewust</a:t>
            </a:r>
          </a:p>
          <a:p>
            <a:pPr marL="0" indent="0">
              <a:buNone/>
            </a:pPr>
            <a:r>
              <a:rPr lang="nl-NL" b="1" dirty="0"/>
              <a:t>	</a:t>
            </a:r>
            <a:r>
              <a:rPr lang="nl-NL" b="1" dirty="0" smtClean="0"/>
              <a:t>	</a:t>
            </a:r>
            <a:r>
              <a:rPr lang="nl-NL" dirty="0" smtClean="0"/>
              <a:t>Alertheid op mogelijk gevaar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615" y="260648"/>
            <a:ext cx="8229600" cy="1143000"/>
          </a:xfrm>
        </p:spPr>
        <p:txBody>
          <a:bodyPr/>
          <a:lstStyle/>
          <a:p>
            <a:pPr algn="l"/>
            <a:r>
              <a:rPr lang="nl-NL" sz="4000" dirty="0" smtClean="0">
                <a:solidFill>
                  <a:schemeClr val="tx1"/>
                </a:solidFill>
              </a:rPr>
              <a:t>Agressie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2000" b="1" dirty="0"/>
              <a:t>intentioneel veroorzaken van </a:t>
            </a:r>
            <a:r>
              <a:rPr lang="nl-NL" altLang="nl-NL" sz="2000" b="1" dirty="0" smtClean="0"/>
              <a:t/>
            </a:r>
            <a:br>
              <a:rPr lang="nl-NL" altLang="nl-NL" sz="2000" b="1" dirty="0" smtClean="0"/>
            </a:br>
            <a:r>
              <a:rPr lang="nl-NL" altLang="nl-NL" sz="2000" b="1" dirty="0" smtClean="0"/>
              <a:t>leed aan </a:t>
            </a:r>
            <a:r>
              <a:rPr lang="nl-NL" altLang="nl-NL" sz="2000" b="1" dirty="0"/>
              <a:t>object of persoon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altLang="nl-NL" sz="2000" b="1" dirty="0"/>
          </a:p>
          <a:p>
            <a:pPr>
              <a:lnSpc>
                <a:spcPct val="90000"/>
              </a:lnSpc>
            </a:pPr>
            <a:r>
              <a:rPr lang="nl-NL" altLang="nl-NL" sz="2000" b="1" dirty="0"/>
              <a:t>soorten: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000" b="1" dirty="0"/>
              <a:t>		instrumenteel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l-NL" altLang="nl-NL" sz="1800" b="1" dirty="0"/>
              <a:t>		vijandig</a:t>
            </a:r>
          </a:p>
          <a:p>
            <a:pPr>
              <a:lnSpc>
                <a:spcPct val="90000"/>
              </a:lnSpc>
            </a:pPr>
            <a:r>
              <a:rPr lang="nl-NL" altLang="nl-NL" sz="2000" b="1" dirty="0"/>
              <a:t>modellen: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000" b="1" dirty="0"/>
              <a:t>		aangeboren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000" b="1" dirty="0"/>
              <a:t>		</a:t>
            </a:r>
            <a:r>
              <a:rPr lang="nl-NL" altLang="nl-NL" sz="2000" b="1" dirty="0" smtClean="0"/>
              <a:t>frustratie-agressiemodel</a:t>
            </a:r>
            <a:endParaRPr lang="nl-NL" altLang="nl-NL" sz="20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000" b="1" dirty="0"/>
              <a:t>		model gedrag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000" b="1" dirty="0"/>
              <a:t>		betekenisgeving</a:t>
            </a:r>
            <a:endParaRPr lang="en-US" altLang="nl-NL" sz="2000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pic>
        <p:nvPicPr>
          <p:cNvPr id="5" name="Picture 6" descr="agres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88" y="1772816"/>
            <a:ext cx="355542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01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240087" cy="20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pPr algn="l"/>
            <a:r>
              <a:rPr lang="nl-NL" sz="4000" dirty="0" smtClean="0">
                <a:solidFill>
                  <a:schemeClr val="tx1"/>
                </a:solidFill>
              </a:rPr>
              <a:t>Angst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7859216" cy="45365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2000" b="1" dirty="0"/>
              <a:t>functioneel </a:t>
            </a:r>
            <a:r>
              <a:rPr lang="nl-NL" altLang="nl-NL" sz="2000" b="1" dirty="0" smtClean="0"/>
              <a:t>verschijnsel</a:t>
            </a:r>
            <a:br>
              <a:rPr lang="nl-NL" altLang="nl-NL" sz="2000" b="1" dirty="0" smtClean="0"/>
            </a:br>
            <a:endParaRPr lang="nl-NL" altLang="nl-NL" sz="2000" b="1" dirty="0"/>
          </a:p>
          <a:p>
            <a:pPr>
              <a:lnSpc>
                <a:spcPct val="90000"/>
              </a:lnSpc>
            </a:pPr>
            <a:r>
              <a:rPr lang="nl-NL" altLang="nl-NL" sz="2000" b="1" dirty="0"/>
              <a:t>vrees: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000" b="1" dirty="0"/>
              <a:t>	rationele inschatting van </a:t>
            </a:r>
            <a:r>
              <a:rPr lang="nl-NL" altLang="nl-NL" sz="2000" b="1" dirty="0" smtClean="0"/>
              <a:t>werkelijk</a:t>
            </a:r>
            <a:br>
              <a:rPr lang="nl-NL" altLang="nl-NL" sz="2000" b="1" dirty="0" smtClean="0"/>
            </a:br>
            <a:r>
              <a:rPr lang="nl-NL" altLang="nl-NL" sz="2000" b="1" dirty="0" smtClean="0"/>
              <a:t>dreigend </a:t>
            </a:r>
            <a:r>
              <a:rPr lang="nl-NL" altLang="nl-NL" sz="2000" b="1" dirty="0"/>
              <a:t>gevaar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altLang="nl-NL" sz="2000" b="1" dirty="0"/>
          </a:p>
          <a:p>
            <a:pPr>
              <a:lnSpc>
                <a:spcPct val="90000"/>
              </a:lnSpc>
            </a:pPr>
            <a:r>
              <a:rPr lang="nl-NL" altLang="nl-NL" sz="2000" b="1" dirty="0"/>
              <a:t>angst: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000" b="1" dirty="0"/>
              <a:t>	het gevoel 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altLang="nl-NL" sz="2000" b="1" dirty="0"/>
          </a:p>
          <a:p>
            <a:pPr>
              <a:lnSpc>
                <a:spcPct val="90000"/>
              </a:lnSpc>
            </a:pPr>
            <a:r>
              <a:rPr lang="nl-NL" altLang="nl-NL" sz="2000" b="1" dirty="0"/>
              <a:t>modellen: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000" b="1" dirty="0"/>
              <a:t>	verdrongen conflict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000" b="1" dirty="0"/>
              <a:t>	aangeleerd gedrag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000" b="1" dirty="0"/>
              <a:t>	betekenisgeving</a:t>
            </a:r>
            <a:endParaRPr lang="en-US" altLang="nl-NL" sz="2000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pic>
        <p:nvPicPr>
          <p:cNvPr id="5" name="Picture 5" descr="Angst,meine%20Ang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807865" cy="244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979712" y="692696"/>
            <a:ext cx="6912768" cy="51125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RingOutside">
              <a:avLst/>
            </a:prstTxWarp>
          </a:bodyPr>
          <a:lstStyle/>
          <a:p>
            <a:pPr algn="l" eaLnBrk="1" hangingPunct="1"/>
            <a:r>
              <a:rPr lang="nl-NL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nl-N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oorbereiding herhaling voorbereiding herhaling</a:t>
            </a:r>
          </a:p>
        </p:txBody>
      </p:sp>
      <p:pic>
        <p:nvPicPr>
          <p:cNvPr id="5" name="Afbeelding 4" descr="http://www.arteveldehogeschool.be/olo/ict/INFORMATIEindeKLAS/images/Herhaling.png">
            <a:hlinkClick r:id="rId4"/>
          </p:cNvPr>
          <p:cNvPicPr/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31997"/>
            <a:ext cx="1584176" cy="1584176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123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4338"/>
            <a:ext cx="8229600" cy="11430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chemeClr val="tx1"/>
                </a:solidFill>
                <a:cs typeface="Arial"/>
              </a:rPr>
              <a:t>Emotie</a:t>
            </a:r>
            <a:r>
              <a:rPr lang="en-US" sz="4000" dirty="0">
                <a:solidFill>
                  <a:schemeClr val="tx1"/>
                </a:solidFill>
                <a:cs typeface="Arial"/>
              </a:rPr>
              <a:t>(</a:t>
            </a:r>
            <a:r>
              <a:rPr lang="en-US" sz="4000" dirty="0" err="1">
                <a:solidFill>
                  <a:schemeClr val="tx1"/>
                </a:solidFill>
                <a:cs typeface="Arial"/>
              </a:rPr>
              <a:t>regulatie</a:t>
            </a:r>
            <a:r>
              <a:rPr lang="en-US" sz="4000" dirty="0">
                <a:solidFill>
                  <a:schemeClr val="tx1"/>
                </a:solidFill>
                <a:cs typeface="Arial"/>
              </a:rPr>
              <a:t>) en </a:t>
            </a:r>
            <a:r>
              <a:rPr lang="en-US" sz="4000" dirty="0" err="1">
                <a:solidFill>
                  <a:schemeClr val="tx1"/>
                </a:solidFill>
                <a:cs typeface="Arial"/>
              </a:rPr>
              <a:t>Ziekte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Picture 7" descr="emo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3577" y="4221088"/>
            <a:ext cx="3815631" cy="21331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The image “http://www.2and2.net/Uploads/Images/11ziek.gif” cannot be displayed, because it contains errors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557338"/>
            <a:ext cx="4103687" cy="2447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chemeClr val="tx1"/>
                </a:solidFill>
                <a:cs typeface="Arial"/>
              </a:rPr>
              <a:t>Motivatie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zet mensen aan</a:t>
            </a:r>
          </a:p>
          <a:p>
            <a:pPr>
              <a:buFontTx/>
              <a:buNone/>
            </a:pPr>
            <a:r>
              <a:rPr lang="nl-NL" dirty="0"/>
              <a:t>	modellen:	</a:t>
            </a:r>
          </a:p>
          <a:p>
            <a:pPr>
              <a:buFontTx/>
              <a:buNone/>
            </a:pPr>
            <a:r>
              <a:rPr lang="nl-NL" dirty="0"/>
              <a:t>		drijfveer reductie</a:t>
            </a:r>
          </a:p>
          <a:p>
            <a:pPr>
              <a:buFontTx/>
              <a:buNone/>
            </a:pPr>
            <a:r>
              <a:rPr lang="nl-NL" dirty="0"/>
              <a:t>		cognitieve theorie</a:t>
            </a:r>
          </a:p>
          <a:p>
            <a:pPr>
              <a:buFontTx/>
              <a:buNone/>
            </a:pPr>
            <a:r>
              <a:rPr lang="nl-NL" dirty="0"/>
              <a:t>		</a:t>
            </a:r>
            <a:r>
              <a:rPr lang="nl-NL" dirty="0" err="1"/>
              <a:t>Maslow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chemeClr val="tx1"/>
                </a:solidFill>
                <a:cs typeface="Arial"/>
              </a:rPr>
              <a:t>Motivatie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Motivatie:</a:t>
            </a:r>
          </a:p>
          <a:p>
            <a:pPr marL="0" indent="0">
              <a:buNone/>
            </a:pPr>
            <a:r>
              <a:rPr lang="nl-NL" dirty="0" err="1" smtClean="0"/>
              <a:t>Actiie</a:t>
            </a:r>
            <a:r>
              <a:rPr lang="nl-NL" dirty="0" smtClean="0"/>
              <a:t> of proces om</a:t>
            </a:r>
          </a:p>
          <a:p>
            <a:pPr marL="0" indent="0">
              <a:buNone/>
            </a:pPr>
            <a:r>
              <a:rPr lang="nl-NL" dirty="0" smtClean="0"/>
              <a:t>Behoefte, verlangen, doel te bereiken</a:t>
            </a:r>
          </a:p>
          <a:p>
            <a:pPr marL="0" indent="0">
              <a:buNone/>
            </a:pPr>
            <a:r>
              <a:rPr lang="nl-NL" dirty="0" smtClean="0"/>
              <a:t>of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Tekort weg te nemen.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56074"/>
            <a:ext cx="8229600" cy="1143000"/>
          </a:xfrm>
        </p:spPr>
        <p:txBody>
          <a:bodyPr/>
          <a:lstStyle/>
          <a:p>
            <a:pPr algn="l"/>
            <a:r>
              <a:rPr lang="nl-NL" sz="4000" dirty="0" err="1" smtClean="0">
                <a:solidFill>
                  <a:schemeClr val="tx1"/>
                </a:solidFill>
              </a:rPr>
              <a:t>Maslow</a:t>
            </a:r>
            <a:r>
              <a:rPr lang="nl-NL" sz="4000" dirty="0" smtClean="0">
                <a:solidFill>
                  <a:schemeClr val="tx1"/>
                </a:solidFill>
              </a:rPr>
              <a:t> 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1.2.4. Psychologie</a:t>
            </a:r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696744" cy="50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chemeClr val="tx1"/>
                </a:solidFill>
                <a:cs typeface="Arial"/>
              </a:rPr>
              <a:t>Motivatie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Motivatie:</a:t>
            </a:r>
          </a:p>
          <a:p>
            <a:pPr marL="0" indent="0">
              <a:buNone/>
            </a:pPr>
            <a:r>
              <a:rPr lang="nl-NL" dirty="0" smtClean="0"/>
              <a:t>Intrinsiek &lt;-&gt; extrinsiek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Verwachtingstheorie</a:t>
            </a:r>
            <a:br>
              <a:rPr lang="nl-NL" dirty="0" smtClean="0"/>
            </a:br>
            <a:r>
              <a:rPr lang="nl-NL" dirty="0" smtClean="0"/>
              <a:t>succes hebben </a:t>
            </a:r>
          </a:p>
          <a:p>
            <a:pPr marL="0" indent="0">
              <a:buNone/>
            </a:pPr>
            <a:r>
              <a:rPr lang="nl-NL" dirty="0" smtClean="0"/>
              <a:t>Of</a:t>
            </a:r>
          </a:p>
          <a:p>
            <a:pPr marL="0" indent="0">
              <a:buNone/>
            </a:pPr>
            <a:r>
              <a:rPr lang="nl-NL" dirty="0" smtClean="0"/>
              <a:t>Waardering krijgen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chemeClr val="tx1"/>
                </a:solidFill>
                <a:cs typeface="Arial"/>
              </a:rPr>
              <a:t>Motivatie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Motivatie:</a:t>
            </a:r>
          </a:p>
          <a:p>
            <a:pPr marL="0" indent="0">
              <a:buNone/>
            </a:pPr>
            <a:r>
              <a:rPr lang="nl-NL" dirty="0" err="1" smtClean="0"/>
              <a:t>Overrechtvaardiging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Beloning neemt de lol weg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Motivatie zit in de beloning</a:t>
            </a:r>
          </a:p>
          <a:p>
            <a:pPr marL="0" indent="0">
              <a:buNone/>
            </a:pPr>
            <a:r>
              <a:rPr lang="nl-NL" dirty="0" smtClean="0"/>
              <a:t>Van intrinsiek naar extrinsiek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chemeClr val="tx1"/>
                </a:solidFill>
                <a:cs typeface="Arial"/>
              </a:rPr>
              <a:t>Motivatie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Instinct theorie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Een ingebouwd gedragspatroon. </a:t>
            </a:r>
          </a:p>
          <a:p>
            <a:pPr marL="0" indent="0">
              <a:buNone/>
            </a:pPr>
            <a:r>
              <a:rPr lang="nl-NL" dirty="0" smtClean="0"/>
              <a:t>Sterkt Nature, (genetisch bepaald)</a:t>
            </a:r>
          </a:p>
          <a:p>
            <a:pPr marL="0" indent="0">
              <a:buNone/>
            </a:pPr>
            <a:r>
              <a:rPr lang="nl-NL" dirty="0" smtClean="0"/>
              <a:t>Minder </a:t>
            </a:r>
            <a:r>
              <a:rPr lang="nl-NL" dirty="0" err="1" smtClean="0"/>
              <a:t>Nurture</a:t>
            </a:r>
            <a:r>
              <a:rPr lang="nl-NL" dirty="0" smtClean="0"/>
              <a:t>, (geleerd)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Drijfveertheorie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Herstel van een evenwicht,</a:t>
            </a:r>
          </a:p>
          <a:p>
            <a:r>
              <a:rPr lang="nl-NL" dirty="0" smtClean="0"/>
              <a:t>Homeostase, biologisch behoeften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FFFFFF"/>
                </a:solidFill>
              </a:rPr>
              <a:t>1.2.4. Psychologie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D124FD877EB4FA8457955C5069812" ma:contentTypeVersion="13" ma:contentTypeDescription="Een nieuw document maken." ma:contentTypeScope="" ma:versionID="b05da3284c569bb9795aed9f4805332b">
  <xsd:schema xmlns:xsd="http://www.w3.org/2001/XMLSchema" xmlns:xs="http://www.w3.org/2001/XMLSchema" xmlns:p="http://schemas.microsoft.com/office/2006/metadata/properties" xmlns:ns3="d4a247a2-15d1-416d-a2a1-e67dde1d3718" xmlns:ns4="c3baf8c5-a73a-43ad-b519-fdb0c85b4daa" targetNamespace="http://schemas.microsoft.com/office/2006/metadata/properties" ma:root="true" ma:fieldsID="bcc3bd0048b3fe2b2a929906579312e2" ns3:_="" ns4:_="">
    <xsd:import namespace="d4a247a2-15d1-416d-a2a1-e67dde1d3718"/>
    <xsd:import namespace="c3baf8c5-a73a-43ad-b519-fdb0c85b4da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247a2-15d1-416d-a2a1-e67dde1d37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af8c5-a73a-43ad-b519-fdb0c85b4d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C88468C3-9A8A-415D-992F-1340F5DBF75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4a247a2-15d1-416d-a2a1-e67dde1d3718"/>
    <ds:schemaRef ds:uri="http://schemas.microsoft.com/office/infopath/2007/PartnerControls"/>
    <ds:schemaRef ds:uri="http://purl.org/dc/terms/"/>
    <ds:schemaRef ds:uri="c3baf8c5-a73a-43ad-b519-fdb0c85b4da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A8D723-8086-4D39-8AB2-69DF4A566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8C0C7B-C309-42E0-85FA-2EF4254F33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a247a2-15d1-416d-a2a1-e67dde1d3718"/>
    <ds:schemaRef ds:uri="c3baf8c5-a73a-43ad-b519-fdb0c85b4d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75181A1-AA99-414D-8379-829E68757042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394</Words>
  <Application>Microsoft Office PowerPoint</Application>
  <PresentationFormat>Diavoorstelling (4:3)</PresentationFormat>
  <Paragraphs>144</Paragraphs>
  <Slides>19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Lege presentatie</vt:lpstr>
      <vt:lpstr>2_Lege presentatie</vt:lpstr>
      <vt:lpstr>3_Lege presentatie</vt:lpstr>
      <vt:lpstr>Academie voor Verpleegkunde</vt:lpstr>
      <vt:lpstr>Emotie(regulatie) en Ziekte</vt:lpstr>
      <vt:lpstr>Motivatie</vt:lpstr>
      <vt:lpstr>Motivatie</vt:lpstr>
      <vt:lpstr>Maslow </vt:lpstr>
      <vt:lpstr>Motivatie</vt:lpstr>
      <vt:lpstr>Motivatie</vt:lpstr>
      <vt:lpstr>Motivatie</vt:lpstr>
      <vt:lpstr>Drijfveertheorie</vt:lpstr>
      <vt:lpstr>Cognitieve benadering</vt:lpstr>
      <vt:lpstr>Zelfdeterminatietheorie</vt:lpstr>
      <vt:lpstr>Motivatie en Emotie</vt:lpstr>
      <vt:lpstr>Motivatie en Emotie</vt:lpstr>
      <vt:lpstr>Emotie</vt:lpstr>
      <vt:lpstr>Emoties</vt:lpstr>
      <vt:lpstr>Emoties</vt:lpstr>
      <vt:lpstr>Agressie</vt:lpstr>
      <vt:lpstr>Angst</vt:lpstr>
      <vt:lpstr>voorbereiding herhaling voorbereiding herhaling</vt:lpstr>
    </vt:vector>
  </TitlesOfParts>
  <Company>RCLM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Powerpointpresentatie algemeen AVK</dc:title>
  <dc:creator>Ruben van der Made</dc:creator>
  <cp:lastModifiedBy>Jansen A, Bert</cp:lastModifiedBy>
  <cp:revision>125</cp:revision>
  <cp:lastPrinted>2017-05-18T10:50:30Z</cp:lastPrinted>
  <dcterms:created xsi:type="dcterms:W3CDTF">2008-01-28T12:56:33Z</dcterms:created>
  <dcterms:modified xsi:type="dcterms:W3CDTF">2021-09-27T20:29:30Z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0x010100D6DD124FD877EB4FA8457955C5069812</vt:lpwstr>
  </property>
</Properties>
</file>