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4" r:id="rId2"/>
    <p:sldMasterId id="2147483699" r:id="rId3"/>
  </p:sldMasterIdLst>
  <p:notesMasterIdLst>
    <p:notesMasterId r:id="rId22"/>
  </p:notesMasterIdLst>
  <p:handoutMasterIdLst>
    <p:handoutMasterId r:id="rId23"/>
  </p:handoutMasterIdLst>
  <p:sldIdLst>
    <p:sldId id="704" r:id="rId4"/>
    <p:sldId id="694" r:id="rId5"/>
    <p:sldId id="695" r:id="rId6"/>
    <p:sldId id="696" r:id="rId7"/>
    <p:sldId id="697" r:id="rId8"/>
    <p:sldId id="701" r:id="rId9"/>
    <p:sldId id="703" r:id="rId10"/>
    <p:sldId id="698" r:id="rId11"/>
    <p:sldId id="705" r:id="rId12"/>
    <p:sldId id="711" r:id="rId13"/>
    <p:sldId id="706" r:id="rId14"/>
    <p:sldId id="712" r:id="rId15"/>
    <p:sldId id="709" r:id="rId16"/>
    <p:sldId id="702" r:id="rId17"/>
    <p:sldId id="707" r:id="rId18"/>
    <p:sldId id="699" r:id="rId19"/>
    <p:sldId id="710" r:id="rId20"/>
    <p:sldId id="708" r:id="rId2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C000"/>
    <a:srgbClr val="A27B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115" autoAdjust="0"/>
  </p:normalViewPr>
  <p:slideViewPr>
    <p:cSldViewPr>
      <p:cViewPr varScale="1">
        <p:scale>
          <a:sx n="64" d="100"/>
          <a:sy n="64" d="100"/>
        </p:scale>
        <p:origin x="2002" y="6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10" d="100"/>
        <a:sy n="110" d="100"/>
      </p:scale>
      <p:origin x="0" y="-36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C44FE4-15BB-4154-AADE-591FFE315A9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D07648FB-4AC1-400F-BCFD-6A2473B2DE57}">
      <dgm:prSet phldrT="[Tekst]" custT="1"/>
      <dgm:spPr/>
      <dgm:t>
        <a:bodyPr/>
        <a:lstStyle/>
        <a:p>
          <a:r>
            <a:rPr lang="nl-NL" sz="1100" dirty="0">
              <a:solidFill>
                <a:srgbClr val="002060"/>
              </a:solidFill>
            </a:rPr>
            <a:t>zorgvrager</a:t>
          </a:r>
        </a:p>
      </dgm:t>
    </dgm:pt>
    <dgm:pt modelId="{03489CF0-DC13-4390-88F5-EC6A832C8B36}" type="parTrans" cxnId="{A14F6049-2995-4B91-8423-59A2E3F3BC63}">
      <dgm:prSet/>
      <dgm:spPr/>
      <dgm:t>
        <a:bodyPr/>
        <a:lstStyle/>
        <a:p>
          <a:endParaRPr lang="nl-NL">
            <a:solidFill>
              <a:srgbClr val="002060"/>
            </a:solidFill>
          </a:endParaRPr>
        </a:p>
      </dgm:t>
    </dgm:pt>
    <dgm:pt modelId="{A6B4D04C-7740-426D-BFAC-2FEDF52535D4}" type="sibTrans" cxnId="{A14F6049-2995-4B91-8423-59A2E3F3BC63}">
      <dgm:prSet/>
      <dgm:spPr/>
      <dgm:t>
        <a:bodyPr/>
        <a:lstStyle/>
        <a:p>
          <a:endParaRPr lang="nl-NL">
            <a:solidFill>
              <a:srgbClr val="002060"/>
            </a:solidFill>
          </a:endParaRPr>
        </a:p>
      </dgm:t>
    </dgm:pt>
    <dgm:pt modelId="{946B8D06-F03E-43A5-A9F9-E33723E32CD2}">
      <dgm:prSet phldrT="[Tekst]" custT="1"/>
      <dgm:spPr/>
      <dgm:t>
        <a:bodyPr/>
        <a:lstStyle/>
        <a:p>
          <a:r>
            <a:rPr lang="nl-NL" sz="1100" dirty="0">
              <a:solidFill>
                <a:srgbClr val="002060"/>
              </a:solidFill>
            </a:rPr>
            <a:t>echtgenoot</a:t>
          </a:r>
        </a:p>
      </dgm:t>
    </dgm:pt>
    <dgm:pt modelId="{1894CB95-38FB-4EA2-B84F-8C381252897A}" type="parTrans" cxnId="{7C5BF80F-1D7B-417B-ABC6-EE300562BEDC}">
      <dgm:prSet/>
      <dgm:spPr/>
      <dgm:t>
        <a:bodyPr/>
        <a:lstStyle/>
        <a:p>
          <a:endParaRPr lang="nl-NL" sz="1100">
            <a:solidFill>
              <a:srgbClr val="002060"/>
            </a:solidFill>
          </a:endParaRPr>
        </a:p>
      </dgm:t>
    </dgm:pt>
    <dgm:pt modelId="{7649CF84-40EA-428F-BFD9-3347B60E050D}" type="sibTrans" cxnId="{7C5BF80F-1D7B-417B-ABC6-EE300562BEDC}">
      <dgm:prSet/>
      <dgm:spPr/>
      <dgm:t>
        <a:bodyPr/>
        <a:lstStyle/>
        <a:p>
          <a:endParaRPr lang="nl-NL">
            <a:solidFill>
              <a:srgbClr val="002060"/>
            </a:solidFill>
          </a:endParaRPr>
        </a:p>
      </dgm:t>
    </dgm:pt>
    <dgm:pt modelId="{B9FFD066-0C18-46C8-B2B5-C837A819B47A}">
      <dgm:prSet phldrT="[Tekst]" custT="1"/>
      <dgm:spPr/>
      <dgm:t>
        <a:bodyPr/>
        <a:lstStyle/>
        <a:p>
          <a:r>
            <a:rPr lang="nl-NL" sz="1100" dirty="0">
              <a:solidFill>
                <a:srgbClr val="002060"/>
              </a:solidFill>
            </a:rPr>
            <a:t>Buurvrouw</a:t>
          </a:r>
        </a:p>
      </dgm:t>
    </dgm:pt>
    <dgm:pt modelId="{830DA8CB-064C-4F80-BD20-43E5FCAEF9B8}" type="parTrans" cxnId="{29644B5F-7E36-4502-82F4-3658A9FAFED2}">
      <dgm:prSet/>
      <dgm:spPr/>
      <dgm:t>
        <a:bodyPr/>
        <a:lstStyle/>
        <a:p>
          <a:endParaRPr lang="nl-NL" sz="1100">
            <a:solidFill>
              <a:srgbClr val="002060"/>
            </a:solidFill>
          </a:endParaRPr>
        </a:p>
      </dgm:t>
    </dgm:pt>
    <dgm:pt modelId="{5E05CB2F-8010-4F5F-A0CB-91D4243E8A3D}" type="sibTrans" cxnId="{29644B5F-7E36-4502-82F4-3658A9FAFED2}">
      <dgm:prSet/>
      <dgm:spPr/>
      <dgm:t>
        <a:bodyPr/>
        <a:lstStyle/>
        <a:p>
          <a:endParaRPr lang="nl-NL">
            <a:solidFill>
              <a:srgbClr val="002060"/>
            </a:solidFill>
          </a:endParaRPr>
        </a:p>
      </dgm:t>
    </dgm:pt>
    <dgm:pt modelId="{C0B6A584-1B9A-425F-AAA3-B50B9D241690}">
      <dgm:prSet phldrT="[Tekst]" custT="1"/>
      <dgm:spPr/>
      <dgm:t>
        <a:bodyPr/>
        <a:lstStyle/>
        <a:p>
          <a:r>
            <a:rPr lang="nl-NL" sz="1100" dirty="0" err="1">
              <a:solidFill>
                <a:srgbClr val="002060"/>
              </a:solidFill>
            </a:rPr>
            <a:t>Verpleeg-kundige</a:t>
          </a:r>
          <a:endParaRPr lang="nl-NL" sz="1100" dirty="0">
            <a:solidFill>
              <a:srgbClr val="002060"/>
            </a:solidFill>
          </a:endParaRPr>
        </a:p>
      </dgm:t>
    </dgm:pt>
    <dgm:pt modelId="{29232AD0-6AA0-4911-ADD6-D9B0FA45F2ED}" type="parTrans" cxnId="{14785FC7-D943-497F-8793-F338A47370AF}">
      <dgm:prSet/>
      <dgm:spPr/>
      <dgm:t>
        <a:bodyPr/>
        <a:lstStyle/>
        <a:p>
          <a:endParaRPr lang="nl-NL" sz="1100">
            <a:solidFill>
              <a:srgbClr val="002060"/>
            </a:solidFill>
          </a:endParaRPr>
        </a:p>
      </dgm:t>
    </dgm:pt>
    <dgm:pt modelId="{1230C037-B044-47C7-986A-48296533E3AB}" type="sibTrans" cxnId="{14785FC7-D943-497F-8793-F338A47370AF}">
      <dgm:prSet/>
      <dgm:spPr/>
      <dgm:t>
        <a:bodyPr/>
        <a:lstStyle/>
        <a:p>
          <a:endParaRPr lang="nl-NL">
            <a:solidFill>
              <a:srgbClr val="002060"/>
            </a:solidFill>
          </a:endParaRPr>
        </a:p>
      </dgm:t>
    </dgm:pt>
    <dgm:pt modelId="{827564DB-A827-4062-BCD6-0BA72A039A89}">
      <dgm:prSet phldrT="[Tekst]" custScaleX="85789" custScaleY="60270"/>
      <dgm:spPr/>
      <dgm:t>
        <a:bodyPr/>
        <a:lstStyle/>
        <a:p>
          <a:endParaRPr lang="nl-NL" sz="1100">
            <a:solidFill>
              <a:srgbClr val="002060"/>
            </a:solidFill>
          </a:endParaRPr>
        </a:p>
      </dgm:t>
    </dgm:pt>
    <dgm:pt modelId="{30906FBF-2F5D-4CD3-84EB-1291D43BCE19}" type="parTrans" cxnId="{FF7723F8-38DE-4439-8D32-88341FF17D2A}">
      <dgm:prSet/>
      <dgm:spPr/>
      <dgm:t>
        <a:bodyPr/>
        <a:lstStyle/>
        <a:p>
          <a:endParaRPr lang="nl-NL">
            <a:solidFill>
              <a:srgbClr val="002060"/>
            </a:solidFill>
          </a:endParaRPr>
        </a:p>
      </dgm:t>
    </dgm:pt>
    <dgm:pt modelId="{7E5C40E2-B90C-44E8-AADE-AF7023003A0C}" type="sibTrans" cxnId="{FF7723F8-38DE-4439-8D32-88341FF17D2A}">
      <dgm:prSet/>
      <dgm:spPr/>
      <dgm:t>
        <a:bodyPr/>
        <a:lstStyle/>
        <a:p>
          <a:endParaRPr lang="nl-NL">
            <a:solidFill>
              <a:srgbClr val="002060"/>
            </a:solidFill>
          </a:endParaRPr>
        </a:p>
      </dgm:t>
    </dgm:pt>
    <dgm:pt modelId="{11F6FF54-9402-4D9B-B3F7-0587EE6CC1E9}">
      <dgm:prSet phldrT="[Tekst]" custT="1"/>
      <dgm:spPr/>
      <dgm:t>
        <a:bodyPr/>
        <a:lstStyle/>
        <a:p>
          <a:r>
            <a:rPr lang="nl-NL" sz="1100" dirty="0">
              <a:solidFill>
                <a:srgbClr val="002060"/>
              </a:solidFill>
            </a:rPr>
            <a:t>Oom</a:t>
          </a:r>
        </a:p>
      </dgm:t>
    </dgm:pt>
    <dgm:pt modelId="{FACE6AF6-4401-48FA-B40D-41BA92341270}" type="parTrans" cxnId="{5CF97F6D-771C-4425-8DE1-79148B4A7ACF}">
      <dgm:prSet/>
      <dgm:spPr/>
      <dgm:t>
        <a:bodyPr/>
        <a:lstStyle/>
        <a:p>
          <a:endParaRPr lang="nl-NL" sz="1100"/>
        </a:p>
      </dgm:t>
    </dgm:pt>
    <dgm:pt modelId="{5A7EDD09-FB07-441E-AAC6-4C06F83B61C3}" type="sibTrans" cxnId="{5CF97F6D-771C-4425-8DE1-79148B4A7ACF}">
      <dgm:prSet/>
      <dgm:spPr/>
      <dgm:t>
        <a:bodyPr/>
        <a:lstStyle/>
        <a:p>
          <a:endParaRPr lang="nl-NL"/>
        </a:p>
      </dgm:t>
    </dgm:pt>
    <dgm:pt modelId="{9D8757CD-1A78-4C99-8C18-127C669E499A}">
      <dgm:prSet phldrT="[Tekst]" custT="1"/>
      <dgm:spPr/>
      <dgm:t>
        <a:bodyPr/>
        <a:lstStyle/>
        <a:p>
          <a:r>
            <a:rPr lang="nl-NL" sz="1100" dirty="0" err="1">
              <a:solidFill>
                <a:srgbClr val="002060"/>
              </a:solidFill>
            </a:rPr>
            <a:t>School-vriendin</a:t>
          </a:r>
          <a:r>
            <a:rPr lang="nl-NL" sz="1100" dirty="0">
              <a:solidFill>
                <a:srgbClr val="002060"/>
              </a:solidFill>
            </a:rPr>
            <a:t> van vroeger</a:t>
          </a:r>
        </a:p>
      </dgm:t>
    </dgm:pt>
    <dgm:pt modelId="{55AD7F16-C480-4D72-BF26-CDDC1BECBCB3}" type="parTrans" cxnId="{FF51F5F0-4763-48AA-B83D-3D657322D189}">
      <dgm:prSet/>
      <dgm:spPr/>
      <dgm:t>
        <a:bodyPr/>
        <a:lstStyle/>
        <a:p>
          <a:endParaRPr lang="nl-NL" sz="1100"/>
        </a:p>
      </dgm:t>
    </dgm:pt>
    <dgm:pt modelId="{BAD591C3-FB8E-4F8E-B761-ADED1A2D1386}" type="sibTrans" cxnId="{FF51F5F0-4763-48AA-B83D-3D657322D189}">
      <dgm:prSet/>
      <dgm:spPr/>
      <dgm:t>
        <a:bodyPr/>
        <a:lstStyle/>
        <a:p>
          <a:endParaRPr lang="nl-NL"/>
        </a:p>
      </dgm:t>
    </dgm:pt>
    <dgm:pt modelId="{B394781E-593D-4B32-B677-6744C24143AA}">
      <dgm:prSet phldrT="[Tekst]" custT="1"/>
      <dgm:spPr/>
      <dgm:t>
        <a:bodyPr/>
        <a:lstStyle/>
        <a:p>
          <a:r>
            <a:rPr lang="nl-NL" sz="1100" dirty="0">
              <a:solidFill>
                <a:srgbClr val="002060"/>
              </a:solidFill>
            </a:rPr>
            <a:t>arts</a:t>
          </a:r>
        </a:p>
      </dgm:t>
    </dgm:pt>
    <dgm:pt modelId="{F65C2ABA-C3DD-4E54-9CCD-3BF3F6B35534}" type="parTrans" cxnId="{05B1C527-0263-45B1-807F-C875B57DB036}">
      <dgm:prSet/>
      <dgm:spPr/>
      <dgm:t>
        <a:bodyPr/>
        <a:lstStyle/>
        <a:p>
          <a:endParaRPr lang="nl-NL" sz="1100"/>
        </a:p>
      </dgm:t>
    </dgm:pt>
    <dgm:pt modelId="{C84835F8-8C54-48BC-9288-0493D130CF5D}" type="sibTrans" cxnId="{05B1C527-0263-45B1-807F-C875B57DB036}">
      <dgm:prSet/>
      <dgm:spPr/>
      <dgm:t>
        <a:bodyPr/>
        <a:lstStyle/>
        <a:p>
          <a:endParaRPr lang="nl-NL"/>
        </a:p>
      </dgm:t>
    </dgm:pt>
    <dgm:pt modelId="{87FE0B2E-2B58-4B69-ACD8-31E9162B7513}" type="pres">
      <dgm:prSet presAssocID="{DFC44FE4-15BB-4154-AADE-591FFE315A9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E9C2CF5-2C5E-4EFE-9AE8-FB9E5D1499E7}" type="pres">
      <dgm:prSet presAssocID="{D07648FB-4AC1-400F-BCFD-6A2473B2DE57}" presName="centerShape" presStyleLbl="node0" presStyleIdx="0" presStyleCnt="1"/>
      <dgm:spPr/>
    </dgm:pt>
    <dgm:pt modelId="{0BBCC889-9B9E-48B6-99C6-336A0C6AEDB3}" type="pres">
      <dgm:prSet presAssocID="{1894CB95-38FB-4EA2-B84F-8C381252897A}" presName="parTrans" presStyleLbl="bgSibTrans2D1" presStyleIdx="0" presStyleCnt="6"/>
      <dgm:spPr/>
    </dgm:pt>
    <dgm:pt modelId="{A608F5A0-0906-4447-BD4B-29FB35AE6A10}" type="pres">
      <dgm:prSet presAssocID="{946B8D06-F03E-43A5-A9F9-E33723E32CD2}" presName="node" presStyleLbl="node1" presStyleIdx="0" presStyleCnt="6" custScaleX="77611" custScaleY="68364" custRadScaleRad="63667" custRadScaleInc="-73873">
        <dgm:presLayoutVars>
          <dgm:bulletEnabled val="1"/>
        </dgm:presLayoutVars>
      </dgm:prSet>
      <dgm:spPr/>
    </dgm:pt>
    <dgm:pt modelId="{B3C6015B-8671-437C-85F4-D331154A37B5}" type="pres">
      <dgm:prSet presAssocID="{830DA8CB-064C-4F80-BD20-43E5FCAEF9B8}" presName="parTrans" presStyleLbl="bgSibTrans2D1" presStyleIdx="1" presStyleCnt="6"/>
      <dgm:spPr/>
    </dgm:pt>
    <dgm:pt modelId="{050E7E28-136C-48C0-9A7E-23A495914DD6}" type="pres">
      <dgm:prSet presAssocID="{B9FFD066-0C18-46C8-B2B5-C837A819B47A}" presName="node" presStyleLbl="node1" presStyleIdx="1" presStyleCnt="6" custScaleX="120616" custScaleY="119854" custRadScaleRad="90797" custRadScaleInc="-30006">
        <dgm:presLayoutVars>
          <dgm:bulletEnabled val="1"/>
        </dgm:presLayoutVars>
      </dgm:prSet>
      <dgm:spPr/>
    </dgm:pt>
    <dgm:pt modelId="{193F591C-8CF5-4E79-A875-A49FE989E1DC}" type="pres">
      <dgm:prSet presAssocID="{29232AD0-6AA0-4911-ADD6-D9B0FA45F2ED}" presName="parTrans" presStyleLbl="bgSibTrans2D1" presStyleIdx="2" presStyleCnt="6"/>
      <dgm:spPr/>
    </dgm:pt>
    <dgm:pt modelId="{F7F7C2D4-E847-4639-8C84-7FED4638BB92}" type="pres">
      <dgm:prSet presAssocID="{C0B6A584-1B9A-425F-AAA3-B50B9D241690}" presName="node" presStyleLbl="node1" presStyleIdx="2" presStyleCnt="6" custScaleX="138211" custScaleY="101218" custRadScaleRad="112495" custRadScaleInc="-4598">
        <dgm:presLayoutVars>
          <dgm:bulletEnabled val="1"/>
        </dgm:presLayoutVars>
      </dgm:prSet>
      <dgm:spPr/>
    </dgm:pt>
    <dgm:pt modelId="{36E005E5-ECD9-40B6-BB11-8E9C9F11C9AE}" type="pres">
      <dgm:prSet presAssocID="{FACE6AF6-4401-48FA-B40D-41BA92341270}" presName="parTrans" presStyleLbl="bgSibTrans2D1" presStyleIdx="3" presStyleCnt="6"/>
      <dgm:spPr/>
    </dgm:pt>
    <dgm:pt modelId="{62D113DB-DBD8-4CBC-9ED6-C91731DC9A4E}" type="pres">
      <dgm:prSet presAssocID="{11F6FF54-9402-4D9B-B3F7-0587EE6CC1E9}" presName="node" presStyleLbl="node1" presStyleIdx="3" presStyleCnt="6" custRadScaleRad="143097" custRadScaleInc="27966">
        <dgm:presLayoutVars>
          <dgm:bulletEnabled val="1"/>
        </dgm:presLayoutVars>
      </dgm:prSet>
      <dgm:spPr/>
    </dgm:pt>
    <dgm:pt modelId="{240DB479-397D-44ED-9AF5-DAA8AD1F9499}" type="pres">
      <dgm:prSet presAssocID="{55AD7F16-C480-4D72-BF26-CDDC1BECBCB3}" presName="parTrans" presStyleLbl="bgSibTrans2D1" presStyleIdx="4" presStyleCnt="6"/>
      <dgm:spPr/>
    </dgm:pt>
    <dgm:pt modelId="{1643F757-585B-4D2E-A571-2A36E13DF389}" type="pres">
      <dgm:prSet presAssocID="{9D8757CD-1A78-4C99-8C18-127C669E499A}" presName="node" presStyleLbl="node1" presStyleIdx="4" presStyleCnt="6">
        <dgm:presLayoutVars>
          <dgm:bulletEnabled val="1"/>
        </dgm:presLayoutVars>
      </dgm:prSet>
      <dgm:spPr/>
    </dgm:pt>
    <dgm:pt modelId="{8EB8A3D4-DCEE-43D3-816E-FD8172580ADD}" type="pres">
      <dgm:prSet presAssocID="{F65C2ABA-C3DD-4E54-9CCD-3BF3F6B35534}" presName="parTrans" presStyleLbl="bgSibTrans2D1" presStyleIdx="5" presStyleCnt="6"/>
      <dgm:spPr/>
    </dgm:pt>
    <dgm:pt modelId="{FEF23B94-2BEF-44B5-8BDF-6C843D08C7AE}" type="pres">
      <dgm:prSet presAssocID="{B394781E-593D-4B32-B677-6744C24143AA}" presName="node" presStyleLbl="node1" presStyleIdx="5" presStyleCnt="6" custScaleX="90163" custScaleY="66394" custRadScaleRad="110783" custRadScaleInc="101614">
        <dgm:presLayoutVars>
          <dgm:bulletEnabled val="1"/>
        </dgm:presLayoutVars>
      </dgm:prSet>
      <dgm:spPr/>
    </dgm:pt>
  </dgm:ptLst>
  <dgm:cxnLst>
    <dgm:cxn modelId="{6A49510D-7320-4BBF-8DF6-62767ED06128}" type="presOf" srcId="{DFC44FE4-15BB-4154-AADE-591FFE315A9C}" destId="{87FE0B2E-2B58-4B69-ACD8-31E9162B7513}" srcOrd="0" destOrd="0" presId="urn:microsoft.com/office/officeart/2005/8/layout/radial4"/>
    <dgm:cxn modelId="{7C5BF80F-1D7B-417B-ABC6-EE300562BEDC}" srcId="{D07648FB-4AC1-400F-BCFD-6A2473B2DE57}" destId="{946B8D06-F03E-43A5-A9F9-E33723E32CD2}" srcOrd="0" destOrd="0" parTransId="{1894CB95-38FB-4EA2-B84F-8C381252897A}" sibTransId="{7649CF84-40EA-428F-BFD9-3347B60E050D}"/>
    <dgm:cxn modelId="{8EC00E12-1617-44D6-AD31-4A2F9D9ACC9B}" type="presOf" srcId="{29232AD0-6AA0-4911-ADD6-D9B0FA45F2ED}" destId="{193F591C-8CF5-4E79-A875-A49FE989E1DC}" srcOrd="0" destOrd="0" presId="urn:microsoft.com/office/officeart/2005/8/layout/radial4"/>
    <dgm:cxn modelId="{8048B418-1416-4AB4-AA3E-87A60E51AB70}" type="presOf" srcId="{B9FFD066-0C18-46C8-B2B5-C837A819B47A}" destId="{050E7E28-136C-48C0-9A7E-23A495914DD6}" srcOrd="0" destOrd="0" presId="urn:microsoft.com/office/officeart/2005/8/layout/radial4"/>
    <dgm:cxn modelId="{7FA02C20-EB2D-4A7C-82CF-D939A3299E4A}" type="presOf" srcId="{946B8D06-F03E-43A5-A9F9-E33723E32CD2}" destId="{A608F5A0-0906-4447-BD4B-29FB35AE6A10}" srcOrd="0" destOrd="0" presId="urn:microsoft.com/office/officeart/2005/8/layout/radial4"/>
    <dgm:cxn modelId="{352AB126-5221-41BF-8830-1613B7156D6B}" type="presOf" srcId="{55AD7F16-C480-4D72-BF26-CDDC1BECBCB3}" destId="{240DB479-397D-44ED-9AF5-DAA8AD1F9499}" srcOrd="0" destOrd="0" presId="urn:microsoft.com/office/officeart/2005/8/layout/radial4"/>
    <dgm:cxn modelId="{05B1C527-0263-45B1-807F-C875B57DB036}" srcId="{D07648FB-4AC1-400F-BCFD-6A2473B2DE57}" destId="{B394781E-593D-4B32-B677-6744C24143AA}" srcOrd="5" destOrd="0" parTransId="{F65C2ABA-C3DD-4E54-9CCD-3BF3F6B35534}" sibTransId="{C84835F8-8C54-48BC-9288-0493D130CF5D}"/>
    <dgm:cxn modelId="{B7A0E03E-95A6-44A7-8D00-AD36E5FEB64B}" type="presOf" srcId="{B394781E-593D-4B32-B677-6744C24143AA}" destId="{FEF23B94-2BEF-44B5-8BDF-6C843D08C7AE}" srcOrd="0" destOrd="0" presId="urn:microsoft.com/office/officeart/2005/8/layout/radial4"/>
    <dgm:cxn modelId="{29644B5F-7E36-4502-82F4-3658A9FAFED2}" srcId="{D07648FB-4AC1-400F-BCFD-6A2473B2DE57}" destId="{B9FFD066-0C18-46C8-B2B5-C837A819B47A}" srcOrd="1" destOrd="0" parTransId="{830DA8CB-064C-4F80-BD20-43E5FCAEF9B8}" sibTransId="{5E05CB2F-8010-4F5F-A0CB-91D4243E8A3D}"/>
    <dgm:cxn modelId="{A14F6049-2995-4B91-8423-59A2E3F3BC63}" srcId="{DFC44FE4-15BB-4154-AADE-591FFE315A9C}" destId="{D07648FB-4AC1-400F-BCFD-6A2473B2DE57}" srcOrd="0" destOrd="0" parTransId="{03489CF0-DC13-4390-88F5-EC6A832C8B36}" sibTransId="{A6B4D04C-7740-426D-BFAC-2FEDF52535D4}"/>
    <dgm:cxn modelId="{5CF97F6D-771C-4425-8DE1-79148B4A7ACF}" srcId="{D07648FB-4AC1-400F-BCFD-6A2473B2DE57}" destId="{11F6FF54-9402-4D9B-B3F7-0587EE6CC1E9}" srcOrd="3" destOrd="0" parTransId="{FACE6AF6-4401-48FA-B40D-41BA92341270}" sibTransId="{5A7EDD09-FB07-441E-AAC6-4C06F83B61C3}"/>
    <dgm:cxn modelId="{A07F7E6F-37DC-49AB-9527-215A6F2FEAD4}" type="presOf" srcId="{9D8757CD-1A78-4C99-8C18-127C669E499A}" destId="{1643F757-585B-4D2E-A571-2A36E13DF389}" srcOrd="0" destOrd="0" presId="urn:microsoft.com/office/officeart/2005/8/layout/radial4"/>
    <dgm:cxn modelId="{5FD30E88-61C0-4DFD-9474-5EB3AFF310A2}" type="presOf" srcId="{830DA8CB-064C-4F80-BD20-43E5FCAEF9B8}" destId="{B3C6015B-8671-437C-85F4-D331154A37B5}" srcOrd="0" destOrd="0" presId="urn:microsoft.com/office/officeart/2005/8/layout/radial4"/>
    <dgm:cxn modelId="{7DBFE88E-C1FE-4834-B0BA-0E82CE9E30F9}" type="presOf" srcId="{1894CB95-38FB-4EA2-B84F-8C381252897A}" destId="{0BBCC889-9B9E-48B6-99C6-336A0C6AEDB3}" srcOrd="0" destOrd="0" presId="urn:microsoft.com/office/officeart/2005/8/layout/radial4"/>
    <dgm:cxn modelId="{61F883C0-E2FC-488D-9A47-E3D888678620}" type="presOf" srcId="{D07648FB-4AC1-400F-BCFD-6A2473B2DE57}" destId="{1E9C2CF5-2C5E-4EFE-9AE8-FB9E5D1499E7}" srcOrd="0" destOrd="0" presId="urn:microsoft.com/office/officeart/2005/8/layout/radial4"/>
    <dgm:cxn modelId="{942F0DC6-75DD-4D4C-8A5D-23924D466757}" type="presOf" srcId="{F65C2ABA-C3DD-4E54-9CCD-3BF3F6B35534}" destId="{8EB8A3D4-DCEE-43D3-816E-FD8172580ADD}" srcOrd="0" destOrd="0" presId="urn:microsoft.com/office/officeart/2005/8/layout/radial4"/>
    <dgm:cxn modelId="{14785FC7-D943-497F-8793-F338A47370AF}" srcId="{D07648FB-4AC1-400F-BCFD-6A2473B2DE57}" destId="{C0B6A584-1B9A-425F-AAA3-B50B9D241690}" srcOrd="2" destOrd="0" parTransId="{29232AD0-6AA0-4911-ADD6-D9B0FA45F2ED}" sibTransId="{1230C037-B044-47C7-986A-48296533E3AB}"/>
    <dgm:cxn modelId="{B0FE61CF-B2B3-4E60-915E-F177CB893133}" type="presOf" srcId="{C0B6A584-1B9A-425F-AAA3-B50B9D241690}" destId="{F7F7C2D4-E847-4639-8C84-7FED4638BB92}" srcOrd="0" destOrd="0" presId="urn:microsoft.com/office/officeart/2005/8/layout/radial4"/>
    <dgm:cxn modelId="{625351D1-B4B4-4153-8424-006BDA4FCA93}" type="presOf" srcId="{11F6FF54-9402-4D9B-B3F7-0587EE6CC1E9}" destId="{62D113DB-DBD8-4CBC-9ED6-C91731DC9A4E}" srcOrd="0" destOrd="0" presId="urn:microsoft.com/office/officeart/2005/8/layout/radial4"/>
    <dgm:cxn modelId="{FF51F5F0-4763-48AA-B83D-3D657322D189}" srcId="{D07648FB-4AC1-400F-BCFD-6A2473B2DE57}" destId="{9D8757CD-1A78-4C99-8C18-127C669E499A}" srcOrd="4" destOrd="0" parTransId="{55AD7F16-C480-4D72-BF26-CDDC1BECBCB3}" sibTransId="{BAD591C3-FB8E-4F8E-B761-ADED1A2D1386}"/>
    <dgm:cxn modelId="{FF7723F8-38DE-4439-8D32-88341FF17D2A}" srcId="{DFC44FE4-15BB-4154-AADE-591FFE315A9C}" destId="{827564DB-A827-4062-BCD6-0BA72A039A89}" srcOrd="1" destOrd="0" parTransId="{30906FBF-2F5D-4CD3-84EB-1291D43BCE19}" sibTransId="{7E5C40E2-B90C-44E8-AADE-AF7023003A0C}"/>
    <dgm:cxn modelId="{787CB3FC-BBBA-4641-841B-675C2793EFBF}" type="presOf" srcId="{FACE6AF6-4401-48FA-B40D-41BA92341270}" destId="{36E005E5-ECD9-40B6-BB11-8E9C9F11C9AE}" srcOrd="0" destOrd="0" presId="urn:microsoft.com/office/officeart/2005/8/layout/radial4"/>
    <dgm:cxn modelId="{9F892EC1-3F16-4354-A897-7140D1886214}" type="presParOf" srcId="{87FE0B2E-2B58-4B69-ACD8-31E9162B7513}" destId="{1E9C2CF5-2C5E-4EFE-9AE8-FB9E5D1499E7}" srcOrd="0" destOrd="0" presId="urn:microsoft.com/office/officeart/2005/8/layout/radial4"/>
    <dgm:cxn modelId="{040AD1BD-AF7E-4D4E-97BE-D38472396E88}" type="presParOf" srcId="{87FE0B2E-2B58-4B69-ACD8-31E9162B7513}" destId="{0BBCC889-9B9E-48B6-99C6-336A0C6AEDB3}" srcOrd="1" destOrd="0" presId="urn:microsoft.com/office/officeart/2005/8/layout/radial4"/>
    <dgm:cxn modelId="{F4B27C5A-92AE-4626-B7BA-100E6FD099B8}" type="presParOf" srcId="{87FE0B2E-2B58-4B69-ACD8-31E9162B7513}" destId="{A608F5A0-0906-4447-BD4B-29FB35AE6A10}" srcOrd="2" destOrd="0" presId="urn:microsoft.com/office/officeart/2005/8/layout/radial4"/>
    <dgm:cxn modelId="{7A762F08-834E-47C8-A99E-4D648553056A}" type="presParOf" srcId="{87FE0B2E-2B58-4B69-ACD8-31E9162B7513}" destId="{B3C6015B-8671-437C-85F4-D331154A37B5}" srcOrd="3" destOrd="0" presId="urn:microsoft.com/office/officeart/2005/8/layout/radial4"/>
    <dgm:cxn modelId="{8CB69679-625D-445D-964E-71AF0A48AA1F}" type="presParOf" srcId="{87FE0B2E-2B58-4B69-ACD8-31E9162B7513}" destId="{050E7E28-136C-48C0-9A7E-23A495914DD6}" srcOrd="4" destOrd="0" presId="urn:microsoft.com/office/officeart/2005/8/layout/radial4"/>
    <dgm:cxn modelId="{7441238E-2870-4115-96A0-1086309CBEBA}" type="presParOf" srcId="{87FE0B2E-2B58-4B69-ACD8-31E9162B7513}" destId="{193F591C-8CF5-4E79-A875-A49FE989E1DC}" srcOrd="5" destOrd="0" presId="urn:microsoft.com/office/officeart/2005/8/layout/radial4"/>
    <dgm:cxn modelId="{D95A74DE-19AD-4E21-BF97-10F4BDC99029}" type="presParOf" srcId="{87FE0B2E-2B58-4B69-ACD8-31E9162B7513}" destId="{F7F7C2D4-E847-4639-8C84-7FED4638BB92}" srcOrd="6" destOrd="0" presId="urn:microsoft.com/office/officeart/2005/8/layout/radial4"/>
    <dgm:cxn modelId="{1510D26C-C5AE-4682-BBF3-2A6736F20BB3}" type="presParOf" srcId="{87FE0B2E-2B58-4B69-ACD8-31E9162B7513}" destId="{36E005E5-ECD9-40B6-BB11-8E9C9F11C9AE}" srcOrd="7" destOrd="0" presId="urn:microsoft.com/office/officeart/2005/8/layout/radial4"/>
    <dgm:cxn modelId="{04D8C920-0CCE-4487-ABE0-C1D3E0F180EF}" type="presParOf" srcId="{87FE0B2E-2B58-4B69-ACD8-31E9162B7513}" destId="{62D113DB-DBD8-4CBC-9ED6-C91731DC9A4E}" srcOrd="8" destOrd="0" presId="urn:microsoft.com/office/officeart/2005/8/layout/radial4"/>
    <dgm:cxn modelId="{9E965EEF-7251-4CFC-9EF8-104F5179F282}" type="presParOf" srcId="{87FE0B2E-2B58-4B69-ACD8-31E9162B7513}" destId="{240DB479-397D-44ED-9AF5-DAA8AD1F9499}" srcOrd="9" destOrd="0" presId="urn:microsoft.com/office/officeart/2005/8/layout/radial4"/>
    <dgm:cxn modelId="{ACF81002-716B-4300-9466-F1D4F458C045}" type="presParOf" srcId="{87FE0B2E-2B58-4B69-ACD8-31E9162B7513}" destId="{1643F757-585B-4D2E-A571-2A36E13DF389}" srcOrd="10" destOrd="0" presId="urn:microsoft.com/office/officeart/2005/8/layout/radial4"/>
    <dgm:cxn modelId="{B7907035-1753-457E-AE95-B1939F118BE6}" type="presParOf" srcId="{87FE0B2E-2B58-4B69-ACD8-31E9162B7513}" destId="{8EB8A3D4-DCEE-43D3-816E-FD8172580ADD}" srcOrd="11" destOrd="0" presId="urn:microsoft.com/office/officeart/2005/8/layout/radial4"/>
    <dgm:cxn modelId="{12A796D3-9E55-4991-93D6-862A58139D40}" type="presParOf" srcId="{87FE0B2E-2B58-4B69-ACD8-31E9162B7513}" destId="{FEF23B94-2BEF-44B5-8BDF-6C843D08C7AE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C2CF5-2C5E-4EFE-9AE8-FB9E5D1499E7}">
      <dsp:nvSpPr>
        <dsp:cNvPr id="0" name=""/>
        <dsp:cNvSpPr/>
      </dsp:nvSpPr>
      <dsp:spPr>
        <a:xfrm>
          <a:off x="1454583" y="2154651"/>
          <a:ext cx="1081903" cy="10819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>
              <a:solidFill>
                <a:srgbClr val="002060"/>
              </a:solidFill>
            </a:rPr>
            <a:t>zorgvrager</a:t>
          </a:r>
        </a:p>
      </dsp:txBody>
      <dsp:txXfrm>
        <a:off x="1613024" y="2313092"/>
        <a:ext cx="765021" cy="765021"/>
      </dsp:txXfrm>
    </dsp:sp>
    <dsp:sp modelId="{0BBCC889-9B9E-48B6-99C6-336A0C6AEDB3}">
      <dsp:nvSpPr>
        <dsp:cNvPr id="0" name=""/>
        <dsp:cNvSpPr/>
      </dsp:nvSpPr>
      <dsp:spPr>
        <a:xfrm rot="9470286">
          <a:off x="1010832" y="2845648"/>
          <a:ext cx="475647" cy="30834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08F5A0-0906-4447-BD4B-29FB35AE6A10}">
      <dsp:nvSpPr>
        <dsp:cNvPr id="0" name=""/>
        <dsp:cNvSpPr/>
      </dsp:nvSpPr>
      <dsp:spPr>
        <a:xfrm>
          <a:off x="734515" y="2882435"/>
          <a:ext cx="587773" cy="4141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>
              <a:solidFill>
                <a:srgbClr val="002060"/>
              </a:solidFill>
            </a:rPr>
            <a:t>echtgenoot</a:t>
          </a:r>
        </a:p>
      </dsp:txBody>
      <dsp:txXfrm>
        <a:off x="746646" y="2894566"/>
        <a:ext cx="563511" cy="389932"/>
      </dsp:txXfrm>
    </dsp:sp>
    <dsp:sp modelId="{B3C6015B-8671-437C-85F4-D331154A37B5}">
      <dsp:nvSpPr>
        <dsp:cNvPr id="0" name=""/>
        <dsp:cNvSpPr/>
      </dsp:nvSpPr>
      <dsp:spPr>
        <a:xfrm rot="12419892">
          <a:off x="619727" y="2068769"/>
          <a:ext cx="896166" cy="30834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0E7E28-136C-48C0-9A7E-23A495914DD6}">
      <dsp:nvSpPr>
        <dsp:cNvPr id="0" name=""/>
        <dsp:cNvSpPr/>
      </dsp:nvSpPr>
      <dsp:spPr>
        <a:xfrm>
          <a:off x="211827" y="1656450"/>
          <a:ext cx="913463" cy="726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>
              <a:solidFill>
                <a:srgbClr val="002060"/>
              </a:solidFill>
            </a:rPr>
            <a:t>Buurvrouw</a:t>
          </a:r>
        </a:p>
      </dsp:txBody>
      <dsp:txXfrm>
        <a:off x="233095" y="1677718"/>
        <a:ext cx="870927" cy="683618"/>
      </dsp:txXfrm>
    </dsp:sp>
    <dsp:sp modelId="{193F591C-8CF5-4E79-A875-A49FE989E1DC}">
      <dsp:nvSpPr>
        <dsp:cNvPr id="0" name=""/>
        <dsp:cNvSpPr/>
      </dsp:nvSpPr>
      <dsp:spPr>
        <a:xfrm rot="15037236">
          <a:off x="971505" y="1382132"/>
          <a:ext cx="1232488" cy="30834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F7C2D4-E847-4639-8C84-7FED4638BB92}">
      <dsp:nvSpPr>
        <dsp:cNvPr id="0" name=""/>
        <dsp:cNvSpPr/>
      </dsp:nvSpPr>
      <dsp:spPr>
        <a:xfrm>
          <a:off x="859908" y="648352"/>
          <a:ext cx="1046716" cy="6132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 err="1">
              <a:solidFill>
                <a:srgbClr val="002060"/>
              </a:solidFill>
            </a:rPr>
            <a:t>Verpleeg-kundige</a:t>
          </a:r>
          <a:endParaRPr lang="nl-NL" sz="1100" kern="1200" dirty="0">
            <a:solidFill>
              <a:srgbClr val="002060"/>
            </a:solidFill>
          </a:endParaRPr>
        </a:p>
      </dsp:txBody>
      <dsp:txXfrm>
        <a:off x="877869" y="666313"/>
        <a:ext cx="1010794" cy="577323"/>
      </dsp:txXfrm>
    </dsp:sp>
    <dsp:sp modelId="{36E005E5-ECD9-40B6-BB11-8E9C9F11C9AE}">
      <dsp:nvSpPr>
        <dsp:cNvPr id="0" name=""/>
        <dsp:cNvSpPr/>
      </dsp:nvSpPr>
      <dsp:spPr>
        <a:xfrm rot="17783388">
          <a:off x="1806037" y="1203387"/>
          <a:ext cx="1706823" cy="30834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D113DB-DBD8-4CBC-9ED6-C91731DC9A4E}">
      <dsp:nvSpPr>
        <dsp:cNvPr id="0" name=""/>
        <dsp:cNvSpPr/>
      </dsp:nvSpPr>
      <dsp:spPr>
        <a:xfrm>
          <a:off x="2660104" y="290146"/>
          <a:ext cx="757332" cy="605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>
              <a:solidFill>
                <a:srgbClr val="002060"/>
              </a:solidFill>
            </a:rPr>
            <a:t>Oom</a:t>
          </a:r>
        </a:p>
      </dsp:txBody>
      <dsp:txXfrm>
        <a:off x="2677849" y="307891"/>
        <a:ext cx="721842" cy="570375"/>
      </dsp:txXfrm>
    </dsp:sp>
    <dsp:sp modelId="{240DB479-397D-44ED-9AF5-DAA8AD1F9499}">
      <dsp:nvSpPr>
        <dsp:cNvPr id="0" name=""/>
        <dsp:cNvSpPr/>
      </dsp:nvSpPr>
      <dsp:spPr>
        <a:xfrm rot="19440000">
          <a:off x="2382889" y="1882631"/>
          <a:ext cx="1038814" cy="30834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43F757-585B-4D2E-A571-2A36E13DF389}">
      <dsp:nvSpPr>
        <dsp:cNvPr id="0" name=""/>
        <dsp:cNvSpPr/>
      </dsp:nvSpPr>
      <dsp:spPr>
        <a:xfrm>
          <a:off x="2943839" y="1428569"/>
          <a:ext cx="757332" cy="605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 err="1">
              <a:solidFill>
                <a:srgbClr val="002060"/>
              </a:solidFill>
            </a:rPr>
            <a:t>School-vriendin</a:t>
          </a:r>
          <a:r>
            <a:rPr lang="nl-NL" sz="1100" kern="1200" dirty="0">
              <a:solidFill>
                <a:srgbClr val="002060"/>
              </a:solidFill>
            </a:rPr>
            <a:t> van vroeger</a:t>
          </a:r>
        </a:p>
      </dsp:txBody>
      <dsp:txXfrm>
        <a:off x="2961584" y="1446314"/>
        <a:ext cx="721842" cy="570375"/>
      </dsp:txXfrm>
    </dsp:sp>
    <dsp:sp modelId="{8EB8A3D4-DCEE-43D3-816E-FD8172580ADD}">
      <dsp:nvSpPr>
        <dsp:cNvPr id="0" name=""/>
        <dsp:cNvSpPr/>
      </dsp:nvSpPr>
      <dsp:spPr>
        <a:xfrm rot="1829052">
          <a:off x="2438845" y="3157353"/>
          <a:ext cx="1205952" cy="30834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F23B94-2BEF-44B5-8BDF-6C843D08C7AE}">
      <dsp:nvSpPr>
        <dsp:cNvPr id="0" name=""/>
        <dsp:cNvSpPr/>
      </dsp:nvSpPr>
      <dsp:spPr>
        <a:xfrm>
          <a:off x="3220031" y="3416285"/>
          <a:ext cx="682833" cy="4022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>
              <a:solidFill>
                <a:srgbClr val="002060"/>
              </a:solidFill>
            </a:rPr>
            <a:t>arts</a:t>
          </a:r>
        </a:p>
      </dsp:txBody>
      <dsp:txXfrm>
        <a:off x="3231813" y="3428067"/>
        <a:ext cx="659269" cy="378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DF76D-492B-41CA-999A-5A7445F4382A}" type="datetimeFigureOut">
              <a:rPr lang="nl-NL" smtClean="0"/>
              <a:t>6-9-2018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94F5A-DEF2-4A07-B774-F178308D88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8006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7DB78-1907-4516-BC8C-5067F7869D87}" type="datetimeFigureOut">
              <a:rPr lang="nl-NL" smtClean="0"/>
              <a:t>6-9-2018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A4C1D-E1EC-4A1C-87CF-95D8E59223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0983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A4C1D-E1EC-4A1C-87CF-95D8E59223B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5337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A4C1D-E1EC-4A1C-87CF-95D8E59223B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0439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765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65DBB72-C33F-47D1-8124-4E286050A979}" type="slidenum">
              <a:rPr lang="nl-NL" altLang="nl-NL"/>
              <a:pPr>
                <a:spcBef>
                  <a:spcPct val="0"/>
                </a:spcBef>
              </a:pPr>
              <a:t>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68512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A4C1D-E1EC-4A1C-87CF-95D8E59223BE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0052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F75DE-B3DD-47BB-ABA2-0EC460CDC108}" type="datetime1">
              <a:rPr lang="nl-NL" smtClean="0"/>
              <a:t>6-9-2018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HC 7: Gedrag in de samenleving. Docent: Geertjan Emmens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5612A-92AC-4F44-934B-D58656CE70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052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71600" y="2060848"/>
            <a:ext cx="7715200" cy="406531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5C162E-99A2-4770-8A91-DAA12B83F12D}" type="datetime1">
              <a:rPr lang="nl-NL" smtClean="0"/>
              <a:t>6-9-2018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HC 7: Gedrag in de samenleving. Docent: Geertjan Emmens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5612A-92AC-4F44-934B-D58656CE70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287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132856"/>
            <a:ext cx="2057400" cy="3993307"/>
          </a:xfrm>
          <a:prstGeom prst="rect">
            <a:avLst/>
          </a:prstGeom>
        </p:spPr>
        <p:txBody>
          <a:bodyPr vert="eaVert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27584" y="2132856"/>
            <a:ext cx="5649416" cy="39933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B20E67-5F83-4D12-814D-69F929D858FE}" type="datetime1">
              <a:rPr lang="nl-NL" smtClean="0"/>
              <a:t>6-9-2018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HC 7: Gedrag in de samenleving. Docent: Geertjan Emmens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5612A-92AC-4F44-934B-D58656CE70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888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el, tekst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1043608" y="2132856"/>
            <a:ext cx="3452192" cy="39933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grafiek 3"/>
          <p:cNvSpPr>
            <a:spLocks noGrp="1"/>
          </p:cNvSpPr>
          <p:nvPr>
            <p:ph type="chart" sz="half" idx="2"/>
          </p:nvPr>
        </p:nvSpPr>
        <p:spPr>
          <a:xfrm>
            <a:off x="4648200" y="2132856"/>
            <a:ext cx="4038600" cy="39933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noProof="0"/>
              <a:t>Klik op het pictogram als u een grafiek wilt toevoegen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9BA848-ABC6-4155-86C4-E8FB5E568226}" type="datetime1">
              <a:rPr lang="nl-NL" smtClean="0"/>
              <a:t>6-9-2018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HC 7: Gedrag in de samenleving. Docent: Geertjan Emmens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5612A-92AC-4F44-934B-D58656CE70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6540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2123728" y="1600200"/>
            <a:ext cx="656307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noProof="0"/>
              <a:t>Klik op het pictogram als u een tabel wilt toevoegen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06DC4B-E38A-4BF7-9489-DC51CF6E8244}" type="datetime1">
              <a:rPr lang="nl-NL" smtClean="0"/>
              <a:t>6-9-2018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HC 7: Gedrag in de samenleving. Docent: Geertjan Emmens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5612A-92AC-4F44-934B-D58656CE70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7052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en diagram of organi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SmartArt 2"/>
          <p:cNvSpPr>
            <a:spLocks noGrp="1"/>
          </p:cNvSpPr>
          <p:nvPr>
            <p:ph type="dgm" idx="1"/>
          </p:nvPr>
        </p:nvSpPr>
        <p:spPr>
          <a:xfrm>
            <a:off x="899592" y="2132856"/>
            <a:ext cx="7787208" cy="39933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noProof="0"/>
              <a:t>Klik op het pictogram als u een SmartArt-afbeelding wilt toevoegen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0FE184-D77A-4B0D-89F0-A4BFECC0D058}" type="datetime1">
              <a:rPr lang="nl-NL" smtClean="0"/>
              <a:t>6-9-2018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HC 7: Gedrag in de samenleving. Docent: Geertjan Emmens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5612A-92AC-4F44-934B-D58656CE70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8553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899592" y="2060848"/>
            <a:ext cx="3596208" cy="40653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038600" cy="40653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C0F1F8-54C7-48B3-AAC9-D4EBA42DB428}" type="datetime1">
              <a:rPr lang="nl-NL" smtClean="0"/>
              <a:t>6-9-2018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HC 7: Gedrag in de samenleving. Docent: Geertjan Emmens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5612A-92AC-4F44-934B-D58656CE70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5969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kst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899592" y="2348880"/>
            <a:ext cx="3596208" cy="3777283"/>
          </a:xfrm>
          <a:prstGeom prst="rect">
            <a:avLst/>
          </a:prstGeo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>
              <a:defRPr lang="nl-NL" dirty="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6666F3-D42C-47D5-BC7C-1EC4369E6974}" type="datetime1">
              <a:rPr lang="nl-NL" smtClean="0"/>
              <a:t>6-9-2018</a:t>
            </a:fld>
            <a:endParaRPr lang="nl-N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HC 7: Gedrag in de samenleving. Docent: Geertjan Emmens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5612A-92AC-4F44-934B-D58656CE70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0316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5" descr="HAN_Logo2014NL_rgb_pos01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51" y="501330"/>
            <a:ext cx="2593975" cy="85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6424" y="4326964"/>
            <a:ext cx="7560448" cy="86601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2400"/>
              </a:lnSpc>
              <a:defRPr sz="24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NL" dirty="0"/>
              <a:t>Klik om de titel van deze dia te bewerken, Hanzehogeschool Groningen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146424" y="5225749"/>
            <a:ext cx="7560840" cy="2552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1" baseline="0"/>
            </a:lvl1pPr>
          </a:lstStyle>
          <a:p>
            <a:pPr lvl="0"/>
            <a:r>
              <a:rPr lang="nl-NL" dirty="0"/>
              <a:t>Klik om een subtitel of andere uitleg te bewerken</a:t>
            </a:r>
          </a:p>
        </p:txBody>
      </p:sp>
    </p:spTree>
    <p:extLst>
      <p:ext uri="{BB962C8B-B14F-4D97-AF65-F5344CB8AC3E}">
        <p14:creationId xmlns:p14="http://schemas.microsoft.com/office/powerpoint/2010/main" val="3316255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26" y="511592"/>
            <a:ext cx="2587625" cy="85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146424" y="5225749"/>
            <a:ext cx="7560840" cy="2552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1" baseline="0"/>
            </a:lvl1pPr>
          </a:lstStyle>
          <a:p>
            <a:pPr lvl="0"/>
            <a:r>
              <a:rPr lang="nl-NL" dirty="0"/>
              <a:t>Klik om een subtitel of andere uitleg te bewerken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1146424" y="4326964"/>
            <a:ext cx="7560448" cy="86601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2400"/>
              </a:lnSpc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NL" dirty="0"/>
              <a:t>Klik om de titel van deze dia te bewerken, Hanzehogeschool Groningen</a:t>
            </a:r>
          </a:p>
        </p:txBody>
      </p:sp>
    </p:spTree>
    <p:extLst>
      <p:ext uri="{BB962C8B-B14F-4D97-AF65-F5344CB8AC3E}">
        <p14:creationId xmlns:p14="http://schemas.microsoft.com/office/powerpoint/2010/main" val="1678143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45648" y="860787"/>
            <a:ext cx="7786800" cy="648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000" b="1" baseline="0">
                <a:solidFill>
                  <a:srgbClr val="EE7F00"/>
                </a:solidFill>
                <a:latin typeface="Arial"/>
                <a:cs typeface="Arial"/>
              </a:defRPr>
            </a:lvl1pPr>
          </a:lstStyle>
          <a:p>
            <a:r>
              <a:rPr lang="nl-NL" dirty="0"/>
              <a:t>Klik om de titel van deze dia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745648" y="2059200"/>
            <a:ext cx="7858800" cy="41061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Tx/>
              <a:buFont typeface="Arial"/>
              <a:buChar char="•"/>
              <a:defRPr sz="1800" baseline="0">
                <a:solidFill>
                  <a:srgbClr val="444444"/>
                </a:solidFill>
                <a:latin typeface="Arial"/>
                <a:cs typeface="Arial"/>
              </a:defRPr>
            </a:lvl1pPr>
            <a:lvl2pPr>
              <a:buClrTx/>
              <a:defRPr sz="1800">
                <a:solidFill>
                  <a:srgbClr val="444444"/>
                </a:solidFill>
                <a:latin typeface="Arial"/>
                <a:cs typeface="Arial"/>
              </a:defRPr>
            </a:lvl2pPr>
            <a:lvl3pPr>
              <a:buClrTx/>
              <a:defRPr sz="1800">
                <a:solidFill>
                  <a:srgbClr val="444444"/>
                </a:solidFill>
                <a:latin typeface="Arial"/>
                <a:cs typeface="Arial"/>
              </a:defRPr>
            </a:lvl3pPr>
            <a:lvl4pPr>
              <a:buClrTx/>
              <a:defRPr sz="1800">
                <a:solidFill>
                  <a:srgbClr val="444444"/>
                </a:solidFill>
                <a:latin typeface="Arial"/>
                <a:cs typeface="Arial"/>
              </a:defRPr>
            </a:lvl4pPr>
            <a:lvl5pPr>
              <a:buClrTx/>
              <a:defRPr sz="1800">
                <a:solidFill>
                  <a:srgbClr val="444444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Klik om de tekst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746168" y="1515844"/>
            <a:ext cx="7786800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baseline="0"/>
            </a:lvl1pPr>
          </a:lstStyle>
          <a:p>
            <a:pPr lvl="0"/>
            <a:r>
              <a:rPr lang="nl-NL" dirty="0"/>
              <a:t>Klik om een subtitel of andere uitleg te bewerken</a:t>
            </a:r>
          </a:p>
        </p:txBody>
      </p:sp>
    </p:spTree>
    <p:extLst>
      <p:ext uri="{BB962C8B-B14F-4D97-AF65-F5344CB8AC3E}">
        <p14:creationId xmlns:p14="http://schemas.microsoft.com/office/powerpoint/2010/main" val="665341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2132856"/>
            <a:ext cx="7859216" cy="39933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1B2CA8-8DC4-4690-BD5F-07A35C129945}" type="datetime1">
              <a:rPr lang="nl-NL" smtClean="0"/>
              <a:t>6-9-2018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HC 7: Gedrag in de samenleving. Docent: Geertjan Emmens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5612A-92AC-4F44-934B-D58656CE70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84842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none" baseline="0">
                <a:solidFill>
                  <a:srgbClr val="EE7F00"/>
                </a:solidFill>
              </a:defRPr>
            </a:lvl1pPr>
          </a:lstStyle>
          <a:p>
            <a:r>
              <a:rPr lang="nl-NL" dirty="0"/>
              <a:t>Klik om de titel van deze dia </a:t>
            </a:r>
            <a:br>
              <a:rPr lang="nl-NL" dirty="0"/>
            </a:br>
            <a:r>
              <a:rPr lang="nl-NL" dirty="0"/>
              <a:t>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subtitel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74679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55576" y="644690"/>
            <a:ext cx="7776864" cy="772948"/>
          </a:xfrm>
          <a:prstGeom prst="rect">
            <a:avLst/>
          </a:prstGeom>
        </p:spPr>
        <p:txBody>
          <a:bodyPr/>
          <a:lstStyle>
            <a:lvl1pPr>
              <a:defRPr sz="3000" b="1" baseline="0">
                <a:solidFill>
                  <a:srgbClr val="EE7F00"/>
                </a:solidFill>
              </a:defRPr>
            </a:lvl1pPr>
          </a:lstStyle>
          <a:p>
            <a:r>
              <a:rPr lang="nl-NL" dirty="0"/>
              <a:t>Klik om de titel van deze dia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788024" y="1628800"/>
            <a:ext cx="3744416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444444"/>
              </a:buClr>
              <a:defRPr sz="1800">
                <a:solidFill>
                  <a:srgbClr val="444444"/>
                </a:solidFill>
              </a:defRPr>
            </a:lvl1pPr>
            <a:lvl2pPr>
              <a:buClrTx/>
              <a:defRPr sz="1800">
                <a:solidFill>
                  <a:srgbClr val="444444"/>
                </a:solidFill>
              </a:defRPr>
            </a:lvl2pPr>
            <a:lvl3pPr>
              <a:buClr>
                <a:srgbClr val="444444"/>
              </a:buClr>
              <a:defRPr sz="1800">
                <a:solidFill>
                  <a:srgbClr val="444444"/>
                </a:solidFill>
              </a:defRPr>
            </a:lvl3pPr>
            <a:lvl4pPr>
              <a:buClr>
                <a:srgbClr val="444444"/>
              </a:buClr>
              <a:defRPr sz="1800">
                <a:solidFill>
                  <a:srgbClr val="444444"/>
                </a:solidFill>
              </a:defRPr>
            </a:lvl4pPr>
            <a:lvl5pPr>
              <a:buClr>
                <a:srgbClr val="444444"/>
              </a:buClr>
              <a:defRPr sz="1800">
                <a:solidFill>
                  <a:srgbClr val="44444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tekst van deze dia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755576" y="1628800"/>
            <a:ext cx="3744416" cy="452596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444444"/>
                </a:solidFill>
              </a:defRPr>
            </a:lvl1pPr>
            <a:lvl2pPr>
              <a:defRPr sz="1800">
                <a:solidFill>
                  <a:srgbClr val="444444"/>
                </a:solidFill>
              </a:defRPr>
            </a:lvl2pPr>
            <a:lvl3pPr>
              <a:defRPr sz="1800">
                <a:solidFill>
                  <a:srgbClr val="444444"/>
                </a:solidFill>
              </a:defRPr>
            </a:lvl3pPr>
            <a:lvl4pPr>
              <a:defRPr sz="1800">
                <a:solidFill>
                  <a:srgbClr val="444444"/>
                </a:solidFill>
              </a:defRPr>
            </a:lvl4pPr>
            <a:lvl5pPr>
              <a:defRPr sz="1800">
                <a:solidFill>
                  <a:srgbClr val="44444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tekst van deze dia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28305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55578" y="836712"/>
            <a:ext cx="2709937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rgbClr val="EE7F00"/>
                </a:solidFill>
              </a:defRPr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575050" y="836713"/>
            <a:ext cx="4957390" cy="528945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444444"/>
                </a:solidFill>
              </a:defRPr>
            </a:lvl1pPr>
            <a:lvl2pPr>
              <a:defRPr sz="1800">
                <a:solidFill>
                  <a:srgbClr val="444444"/>
                </a:solidFill>
              </a:defRPr>
            </a:lvl2pPr>
            <a:lvl3pPr>
              <a:defRPr sz="1800">
                <a:solidFill>
                  <a:srgbClr val="444444"/>
                </a:solidFill>
              </a:defRPr>
            </a:lvl3pPr>
            <a:lvl4pPr>
              <a:defRPr sz="1800">
                <a:solidFill>
                  <a:srgbClr val="444444"/>
                </a:solidFill>
              </a:defRPr>
            </a:lvl4pPr>
            <a:lvl5pPr>
              <a:defRPr sz="1800">
                <a:solidFill>
                  <a:srgbClr val="44444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om de tekst van deze dia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755578" y="1988841"/>
            <a:ext cx="2709937" cy="41373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44444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om de tekst van deze dia </a:t>
            </a:r>
            <a:br>
              <a:rPr lang="nl-NL" dirty="0"/>
            </a:br>
            <a:r>
              <a:rPr lang="nl-NL" dirty="0"/>
              <a:t>te bewerken</a:t>
            </a:r>
          </a:p>
        </p:txBody>
      </p:sp>
    </p:spTree>
    <p:extLst>
      <p:ext uri="{BB962C8B-B14F-4D97-AF65-F5344CB8AC3E}">
        <p14:creationId xmlns:p14="http://schemas.microsoft.com/office/powerpoint/2010/main" val="28546873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rgbClr val="EE7F00"/>
                </a:solidFill>
              </a:defRPr>
            </a:lvl1pPr>
          </a:lstStyle>
          <a:p>
            <a:r>
              <a:rPr lang="nl-NL" dirty="0"/>
              <a:t>Klik om de titel van deze dia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dirty="0"/>
              <a:t>Klik om een afbeelding </a:t>
            </a:r>
            <a:br>
              <a:rPr lang="nl-NL" noProof="0" dirty="0"/>
            </a:br>
            <a:r>
              <a:rPr lang="nl-NL" noProof="0" dirty="0"/>
              <a:t>te plaatsen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om de tekst van deze dia te bewerken</a:t>
            </a:r>
          </a:p>
        </p:txBody>
      </p:sp>
    </p:spTree>
    <p:extLst>
      <p:ext uri="{BB962C8B-B14F-4D97-AF65-F5344CB8AC3E}">
        <p14:creationId xmlns:p14="http://schemas.microsoft.com/office/powerpoint/2010/main" val="784998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7" y="4406900"/>
            <a:ext cx="7451105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43607" y="2906713"/>
            <a:ext cx="7451105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D190BE-8FAD-49BA-8E2C-FD880DEE552D}" type="datetime1">
              <a:rPr lang="nl-NL" smtClean="0"/>
              <a:t>6-9-2018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HC 7: Gedrag in de samenleving. Docent: Geertjan Emmens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5612A-92AC-4F44-934B-D58656CE70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6666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71600" y="2060848"/>
            <a:ext cx="3524200" cy="406531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038600" cy="406531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820F40-1D44-4391-A242-6D0F26BC40F0}" type="datetime1">
              <a:rPr lang="nl-NL" smtClean="0"/>
              <a:t>6-9-2018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HC 7: Gedrag in de samenleving. Docent: Geertjan Emmens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5612A-92AC-4F44-934B-D58656CE70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2547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99592" y="2348880"/>
            <a:ext cx="359779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99592" y="3284983"/>
            <a:ext cx="3597796" cy="284117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4008" y="234888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3284983"/>
            <a:ext cx="4041775" cy="284117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3F6EF-880D-4DB5-B215-DFCA61A22FDE}" type="datetime1">
              <a:rPr lang="nl-NL" smtClean="0"/>
              <a:t>6-9-2018</a:t>
            </a:fld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HC 7: Gedrag in de samenleving. Docent: Geertjan Emmens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5612A-92AC-4F44-934B-D58656CE70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6331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E23159-27B9-43AF-8A0D-51BED91A04C1}" type="datetime1">
              <a:rPr lang="nl-NL" smtClean="0"/>
              <a:t>6-9-2018</a:t>
            </a:fld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HC 7: Gedrag in de samenleving. Docent: Geertjan Emmens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5612A-92AC-4F44-934B-D58656CE70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4398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81CADD-FE64-4233-83E1-EFEA7A9CF71D}" type="datetime1">
              <a:rPr lang="nl-NL" smtClean="0"/>
              <a:t>6-9-2018</a:t>
            </a:fld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HC 7: Gedrag in de samenleving. Docent: Geertjan Emmens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5612A-92AC-4F44-934B-D58656CE70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3048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2565921" cy="504056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56937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971600" y="2204864"/>
            <a:ext cx="2493913" cy="39212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E0B476-750D-400D-8A78-123F61EBE60F}" type="datetime1">
              <a:rPr lang="nl-NL" smtClean="0"/>
              <a:t>6-9-2018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HC 7: Gedrag in de samenleving. Docent: Geertjan Emmens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5612A-92AC-4F44-934B-D58656CE70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138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4800600"/>
            <a:ext cx="5298976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979712" y="1412775"/>
            <a:ext cx="5298976" cy="3314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979712" y="5367338"/>
            <a:ext cx="5298976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F5E518-DC94-4466-B930-ED207E619A6F}" type="datetime1">
              <a:rPr lang="nl-NL" smtClean="0"/>
              <a:t>6-9-2018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HC 7: Gedrag in de samenleving. Docent: Geertjan Emmens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5612A-92AC-4F44-934B-D58656CE70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1314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37313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 baseline="0">
                <a:solidFill>
                  <a:schemeClr val="bg1"/>
                </a:solidFill>
                <a:ea typeface="ＭＳ Ｐゴシック" pitchFamily="112" charset="-128"/>
                <a:cs typeface="Arial" charset="0"/>
              </a:defRPr>
            </a:lvl1pPr>
          </a:lstStyle>
          <a:p>
            <a:fld id="{FE864A41-8F34-49DB-9C3B-02DBC42B91F3}" type="datetime1">
              <a:rPr lang="nl-NL" smtClean="0"/>
              <a:t>6-9-2018</a:t>
            </a:fld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52600" y="64373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 baseline="0">
                <a:solidFill>
                  <a:schemeClr val="bg1"/>
                </a:solidFill>
                <a:ea typeface="ＭＳ Ｐゴシック" pitchFamily="112" charset="-128"/>
                <a:cs typeface="Arial" charset="0"/>
              </a:defRPr>
            </a:lvl1pPr>
          </a:lstStyle>
          <a:p>
            <a:r>
              <a:rPr lang="nl-NL"/>
              <a:t>HC 7: Gedrag in de samenleving. Docent: Geertjan Emmens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38800" y="64373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 b="1" baseline="0">
                <a:solidFill>
                  <a:schemeClr val="bg1"/>
                </a:solidFill>
                <a:ea typeface="ＭＳ Ｐゴシック" pitchFamily="112" charset="-128"/>
                <a:cs typeface="Arial" charset="0"/>
              </a:defRPr>
            </a:lvl1pPr>
          </a:lstStyle>
          <a:p>
            <a:fld id="{9D75612A-92AC-4F44-934B-D58656CE7067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" descr="payoff_neg2.pd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4" y="6004985"/>
            <a:ext cx="14001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/>
          <p:cNvSpPr/>
          <p:nvPr userDrawn="1"/>
        </p:nvSpPr>
        <p:spPr bwMode="auto">
          <a:xfrm>
            <a:off x="873126" y="4197351"/>
            <a:ext cx="7916863" cy="2309283"/>
          </a:xfrm>
          <a:prstGeom prst="rect">
            <a:avLst/>
          </a:prstGeom>
          <a:solidFill>
            <a:srgbClr val="E66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 sz="2400" baseline="-250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 bwMode="auto">
          <a:xfrm>
            <a:off x="8748713" y="4580467"/>
            <a:ext cx="431800" cy="1545167"/>
          </a:xfrm>
          <a:prstGeom prst="rect">
            <a:avLst/>
          </a:prstGeom>
          <a:solidFill>
            <a:srgbClr val="E66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 sz="2400" baseline="-25000">
              <a:solidFill>
                <a:prstClr val="white"/>
              </a:solidFill>
            </a:endParaRPr>
          </a:p>
        </p:txBody>
      </p:sp>
      <p:pic>
        <p:nvPicPr>
          <p:cNvPr id="1029" name="Afbeelding 4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" y="5924551"/>
            <a:ext cx="14351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14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8"/>
          <p:cNvSpPr>
            <a:spLocks noGrp="1"/>
          </p:cNvSpPr>
          <p:nvPr>
            <p:ph type="sldNum" sz="quarter" idx="4"/>
          </p:nvPr>
        </p:nvSpPr>
        <p:spPr>
          <a:xfrm>
            <a:off x="8604251" y="6356351"/>
            <a:ext cx="328613" cy="366183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/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37E2B85-7009-974B-B74A-405ACDEC6D7C}" type="slidenum">
              <a:rPr lang="nl-NL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55651" y="6356351"/>
            <a:ext cx="576263" cy="366183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1B39FD4-FE1B-486B-85D0-210F5138A5F6}" type="datetime1">
              <a:rPr lang="nl-NL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0"/>
              </a:rPr>
              <a:t>6-9-2018</a:t>
            </a:fld>
            <a:endParaRPr lang="nl-NL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" name="Tijdelijke aanduiding voor voettekst 7"/>
          <p:cNvSpPr>
            <a:spLocks noGrp="1"/>
          </p:cNvSpPr>
          <p:nvPr>
            <p:ph type="ftr" sz="quarter" idx="3"/>
          </p:nvPr>
        </p:nvSpPr>
        <p:spPr>
          <a:xfrm>
            <a:off x="1403350" y="6356351"/>
            <a:ext cx="2736850" cy="366183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0"/>
              </a:rPr>
              <a:t>HC 7: Gedrag in de samenleving. Docent: Geertjan Emmens</a:t>
            </a:r>
          </a:p>
        </p:txBody>
      </p:sp>
      <p:pic>
        <p:nvPicPr>
          <p:cNvPr id="4101" name="Afbeelding 1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64" y="6453718"/>
            <a:ext cx="3127375" cy="234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hoek 8"/>
          <p:cNvSpPr/>
          <p:nvPr userDrawn="1"/>
        </p:nvSpPr>
        <p:spPr>
          <a:xfrm>
            <a:off x="755651" y="0"/>
            <a:ext cx="7777163" cy="406400"/>
          </a:xfrm>
          <a:prstGeom prst="rect">
            <a:avLst/>
          </a:prstGeom>
          <a:solidFill>
            <a:srgbClr val="E76A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 sz="2400" baseline="-25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53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hg-YUcJk0Q&amp;t=195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ilymail.co.uk/home/search.html?s=&amp;authornamef=Daily+Mail+Reporte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Individu en Maatschappij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>
                <a:solidFill>
                  <a:srgbClr val="7030A0"/>
                </a:solidFill>
              </a:rPr>
              <a:t>HC 7:</a:t>
            </a:r>
          </a:p>
          <a:p>
            <a:pPr marL="0" indent="0" algn="ctr">
              <a:buNone/>
            </a:pPr>
            <a:r>
              <a:rPr lang="nl-NL" dirty="0">
                <a:solidFill>
                  <a:srgbClr val="7030A0"/>
                </a:solidFill>
              </a:rPr>
              <a:t> Gedrag in groepen &amp; formele en informele zorg</a:t>
            </a:r>
          </a:p>
          <a:p>
            <a:pPr marL="0" indent="0" algn="ctr">
              <a:buNone/>
            </a:pPr>
            <a:r>
              <a:rPr lang="nl-NL" dirty="0">
                <a:solidFill>
                  <a:srgbClr val="7030A0"/>
                </a:solidFill>
              </a:rPr>
              <a:t>Docent: Geertjan Emmens</a:t>
            </a:r>
          </a:p>
          <a:p>
            <a:pPr marL="0" indent="0" algn="ctr">
              <a:buNone/>
            </a:pPr>
            <a:endParaRPr lang="nl-NL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nl-NL" sz="2800" dirty="0">
                <a:solidFill>
                  <a:srgbClr val="7030A0"/>
                </a:solidFill>
              </a:rPr>
              <a:t>Hanzehogeschool</a:t>
            </a:r>
          </a:p>
          <a:p>
            <a:pPr marL="0" indent="0" algn="ctr">
              <a:buNone/>
            </a:pPr>
            <a:r>
              <a:rPr lang="nl-NL" sz="2800" dirty="0">
                <a:solidFill>
                  <a:srgbClr val="7030A0"/>
                </a:solidFill>
              </a:rPr>
              <a:t>Academie voor Verpleegkunde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752600" y="6437313"/>
            <a:ext cx="3886200" cy="304055"/>
          </a:xfrm>
        </p:spPr>
        <p:txBody>
          <a:bodyPr/>
          <a:lstStyle/>
          <a:p>
            <a:r>
              <a:rPr lang="nl-NL" dirty="0"/>
              <a:t>HC 7: Gedrag in de samenleving. Docent: Geertjan Emmens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612A-92AC-4F44-934B-D58656CE706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3392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E421B1-FEB8-4782-A2FF-919DD61B7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Er kan veel mis gaan</a:t>
            </a:r>
            <a:br>
              <a:rPr lang="nl-NL" sz="2800" dirty="0"/>
            </a:br>
            <a:r>
              <a:rPr lang="nl-NL" sz="2800" dirty="0"/>
              <a:t> bij informatieverwerking van individu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553287-AFE5-43D0-8C5D-23B9CB340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Zie </a:t>
            </a:r>
            <a:r>
              <a:rPr lang="nl-NL" dirty="0" err="1"/>
              <a:t>Zimbardo</a:t>
            </a:r>
            <a:r>
              <a:rPr lang="nl-NL" dirty="0"/>
              <a:t> </a:t>
            </a:r>
            <a:r>
              <a:rPr lang="nl-NL" dirty="0" err="1"/>
              <a:t>blz</a:t>
            </a:r>
            <a:r>
              <a:rPr lang="nl-NL" dirty="0"/>
              <a:t> 362 e.v.:</a:t>
            </a:r>
          </a:p>
          <a:p>
            <a:pPr lvl="1"/>
            <a:r>
              <a:rPr lang="nl-NL" dirty="0"/>
              <a:t>Perceptie</a:t>
            </a:r>
          </a:p>
          <a:p>
            <a:pPr lvl="1"/>
            <a:r>
              <a:rPr lang="nl-NL" dirty="0"/>
              <a:t>Cognitieve dissonantie</a:t>
            </a:r>
          </a:p>
          <a:p>
            <a:pPr lvl="1"/>
            <a:r>
              <a:rPr lang="nl-NL" dirty="0"/>
              <a:t>Invloed van de groep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Sociale dilemma’s:</a:t>
            </a:r>
          </a:p>
          <a:p>
            <a:pPr lvl="2"/>
            <a:r>
              <a:rPr lang="nl-NL" dirty="0"/>
              <a:t>Bijvoorbeeld doemscenario, ontkenning</a:t>
            </a:r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1655C85-805C-4C2F-9F60-9E8419576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HC 7: Gedrag in de samenleving. Docent: Geertjan Emmens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5FA908A-C986-475C-B05A-2889765BB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612A-92AC-4F44-934B-D58656CE706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3775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Mantelzorger? Jij?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Ben jij (jonge) mantelzorger?</a:t>
            </a:r>
          </a:p>
          <a:p>
            <a:pPr lvl="1"/>
            <a:r>
              <a:rPr lang="nl-NL" dirty="0"/>
              <a:t>Wat maakt dan dat je die rol hebt?</a:t>
            </a:r>
          </a:p>
          <a:p>
            <a:pPr lvl="1"/>
            <a:r>
              <a:rPr lang="nl-NL" dirty="0"/>
              <a:t>Wat pak je op (taken) in die rol?</a:t>
            </a:r>
          </a:p>
          <a:p>
            <a:pPr lvl="1"/>
            <a:r>
              <a:rPr lang="nl-NL" dirty="0"/>
              <a:t>Met wie stem je af en werk je samen?</a:t>
            </a:r>
          </a:p>
          <a:p>
            <a:pPr lvl="1"/>
            <a:r>
              <a:rPr lang="nl-NL" dirty="0"/>
              <a:t>Wie bepaalt wat? Is er een plan?</a:t>
            </a: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HC 7: Gedrag in de samenleving. Docent: Geertjan Emmens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612A-92AC-4F44-934B-D58656CE706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4935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DA25AE-3A58-444A-86BD-0994FD556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/>
              <a:t>Heuristisch gedrag</a:t>
            </a:r>
            <a:br>
              <a:rPr lang="nl-NL" sz="4000" dirty="0"/>
            </a:br>
            <a:r>
              <a:rPr lang="nl-NL" sz="4000" dirty="0"/>
              <a:t>(</a:t>
            </a:r>
            <a:r>
              <a:rPr lang="nl-NL" sz="4000" dirty="0" err="1"/>
              <a:t>Zimbardo</a:t>
            </a:r>
            <a:r>
              <a:rPr lang="nl-NL" sz="4000" dirty="0"/>
              <a:t>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209037-57CA-4466-9EB2-2D6C9BE47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Vuistregels (heuristieken) voor gedrag, zoals:</a:t>
            </a:r>
          </a:p>
          <a:p>
            <a:pPr lvl="1"/>
            <a:r>
              <a:rPr lang="nl-NL" dirty="0"/>
              <a:t>Commitment</a:t>
            </a:r>
          </a:p>
          <a:p>
            <a:pPr lvl="1"/>
            <a:r>
              <a:rPr lang="nl-NL" dirty="0"/>
              <a:t>Wederkerigheid</a:t>
            </a:r>
          </a:p>
          <a:p>
            <a:pPr lvl="1"/>
            <a:r>
              <a:rPr lang="nl-NL" dirty="0"/>
              <a:t>Sympathie</a:t>
            </a:r>
          </a:p>
          <a:p>
            <a:pPr lvl="1"/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DC1C87D-8234-4E7C-B40D-DFC295331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HC 7: Gedrag in de samenleving. Docent: Geertjan Emmens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3F5C156-F639-45BD-83B6-FED1B1063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612A-92AC-4F44-934B-D58656CE706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7265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Familiezorg…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Luttik</a:t>
            </a:r>
            <a:r>
              <a:rPr lang="nl-NL" dirty="0"/>
              <a:t> e.a. (</a:t>
            </a:r>
            <a:r>
              <a:rPr lang="nl-NL" altLang="nl-NL" dirty="0">
                <a:latin typeface="Calibri" panose="020F0502020204030204" pitchFamily="34" charset="0"/>
              </a:rPr>
              <a:t>Familiegerichte zorg) g</a:t>
            </a:r>
            <a:r>
              <a:rPr lang="nl-NL" dirty="0">
                <a:latin typeface="Calibri" panose="020F0502020204030204" pitchFamily="34" charset="0"/>
              </a:rPr>
              <a:t>aan in op:</a:t>
            </a:r>
          </a:p>
          <a:p>
            <a:pPr lvl="1"/>
            <a:r>
              <a:rPr lang="nl-NL" dirty="0">
                <a:latin typeface="Calibri" panose="020F0502020204030204" pitchFamily="34" charset="0"/>
              </a:rPr>
              <a:t>Familiegerichte benadering</a:t>
            </a:r>
          </a:p>
          <a:p>
            <a:pPr lvl="1"/>
            <a:r>
              <a:rPr lang="nl-NL" dirty="0">
                <a:latin typeface="Calibri" panose="020F0502020204030204" pitchFamily="34" charset="0"/>
              </a:rPr>
              <a:t>Hoe mantelzorgers hun rol krijgen</a:t>
            </a:r>
          </a:p>
          <a:p>
            <a:pPr lvl="1"/>
            <a:r>
              <a:rPr lang="nl-NL" dirty="0">
                <a:latin typeface="Calibri" panose="020F0502020204030204" pitchFamily="34" charset="0"/>
              </a:rPr>
              <a:t>Het familiegesprek en de doelen ervan</a:t>
            </a:r>
          </a:p>
          <a:p>
            <a:pPr lvl="2"/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HC 7: Gedrag in de samenleving. Docent: Geertjan Emmens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612A-92AC-4F44-934B-D58656CE706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8903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Informeel + formeel?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896652"/>
            <a:ext cx="7859216" cy="3993307"/>
          </a:xfrm>
        </p:spPr>
        <p:txBody>
          <a:bodyPr/>
          <a:lstStyle/>
          <a:p>
            <a:r>
              <a:rPr lang="nl-NL" dirty="0" err="1"/>
              <a:t>Steyaart</a:t>
            </a:r>
            <a:r>
              <a:rPr lang="nl-NL" dirty="0"/>
              <a:t> (sociale netwerken in de sociaal-agogische vakkennis) noemt o.a.:</a:t>
            </a:r>
          </a:p>
          <a:p>
            <a:r>
              <a:rPr lang="nl-NL" dirty="0"/>
              <a:t>Algemene systeemtheorie</a:t>
            </a:r>
          </a:p>
          <a:p>
            <a:pPr lvl="1"/>
            <a:r>
              <a:rPr lang="nl-NL" dirty="0"/>
              <a:t>Gezin, individuen (subsystemen), sociaal netwerk…</a:t>
            </a:r>
          </a:p>
          <a:p>
            <a:pPr lvl="1"/>
            <a:r>
              <a:rPr lang="nl-NL" dirty="0" err="1"/>
              <a:t>Ecogram</a:t>
            </a:r>
            <a:r>
              <a:rPr lang="nl-NL" dirty="0"/>
              <a:t> met vormen van steun</a:t>
            </a:r>
          </a:p>
          <a:p>
            <a:pPr lvl="1"/>
            <a:r>
              <a:rPr lang="nl-NL" dirty="0"/>
              <a:t>Functies van een netwerk</a:t>
            </a:r>
          </a:p>
          <a:p>
            <a:pPr lvl="1"/>
            <a:r>
              <a:rPr lang="nl-NL" dirty="0"/>
              <a:t>Fasen (stappen) om netwerk te versterken</a:t>
            </a:r>
          </a:p>
          <a:p>
            <a:pPr lvl="1"/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HC 7: Gedrag in de samenleving. Docent: Geertjan Emmens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612A-92AC-4F44-934B-D58656CE706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6670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begin je?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Met een…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772816"/>
            <a:ext cx="4038600" cy="4065315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“LEEG VEL PAPIER”?</a:t>
            </a:r>
          </a:p>
        </p:txBody>
      </p:sp>
      <p:sp>
        <p:nvSpPr>
          <p:cNvPr id="5" name="Rechthoek 4"/>
          <p:cNvSpPr/>
          <p:nvPr/>
        </p:nvSpPr>
        <p:spPr bwMode="auto">
          <a:xfrm>
            <a:off x="4932040" y="2564903"/>
            <a:ext cx="2736304" cy="362840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HC 7: Gedrag in de samenleving. Docent: Geertjan Emmens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612A-92AC-4F44-934B-D58656CE706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082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dirty="0"/>
              <a:t>zorgvrager </a:t>
            </a:r>
            <a:r>
              <a:rPr lang="nl-NL" altLang="nl-NL" dirty="0">
                <a:sym typeface="Wingdings" panose="05000000000000000000" pitchFamily="2" charset="2"/>
              </a:rPr>
              <a:t> systeem</a:t>
            </a:r>
            <a:br>
              <a:rPr lang="nl-NL" altLang="nl-NL" dirty="0">
                <a:sym typeface="Wingdings" panose="05000000000000000000" pitchFamily="2" charset="2"/>
              </a:rPr>
            </a:br>
            <a:r>
              <a:rPr lang="nl-NL" altLang="nl-NL" sz="3200" dirty="0">
                <a:sym typeface="Wingdings" panose="05000000000000000000" pitchFamily="2" charset="2"/>
              </a:rPr>
              <a:t>de functie van een </a:t>
            </a:r>
            <a:r>
              <a:rPr lang="nl-NL" altLang="nl-NL" sz="3200" dirty="0" err="1">
                <a:sym typeface="Wingdings" panose="05000000000000000000" pitchFamily="2" charset="2"/>
              </a:rPr>
              <a:t>ecogram</a:t>
            </a:r>
            <a:endParaRPr lang="nl-NL" altLang="nl-NL" sz="3200" dirty="0"/>
          </a:p>
        </p:txBody>
      </p:sp>
      <p:sp>
        <p:nvSpPr>
          <p:cNvPr id="29699" name="Tijdelijke aanduiding voor inhoud 6"/>
          <p:cNvSpPr>
            <a:spLocks noGrp="1"/>
          </p:cNvSpPr>
          <p:nvPr>
            <p:ph sz="half" idx="1"/>
          </p:nvPr>
        </p:nvSpPr>
        <p:spPr bwMode="auto">
          <a:xfrm>
            <a:off x="971550" y="1844675"/>
            <a:ext cx="3524250" cy="4065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/>
              <a:t>Individugericht versus systeemgericht</a:t>
            </a:r>
          </a:p>
          <a:p>
            <a:r>
              <a:rPr lang="nl-NL" altLang="nl-NL"/>
              <a:t>Hoe kan een </a:t>
            </a:r>
            <a:r>
              <a:rPr lang="nl-NL" altLang="nl-NL" i="1">
                <a:solidFill>
                  <a:srgbClr val="FF0000"/>
                </a:solidFill>
              </a:rPr>
              <a:t>ecogram</a:t>
            </a:r>
            <a:r>
              <a:rPr lang="nl-NL" altLang="nl-NL"/>
              <a:t> helpen?</a:t>
            </a:r>
          </a:p>
          <a:p>
            <a:r>
              <a:rPr lang="nl-NL" altLang="nl-NL"/>
              <a:t>Waarom een ecogram?</a:t>
            </a:r>
          </a:p>
          <a:p>
            <a:r>
              <a:rPr lang="nl-NL" altLang="nl-NL"/>
              <a:t>Vormen van steun:</a:t>
            </a:r>
          </a:p>
          <a:p>
            <a:pPr lvl="1"/>
            <a:r>
              <a:rPr lang="nl-NL" altLang="nl-NL" sz="1800"/>
              <a:t>praktisch, advies</a:t>
            </a:r>
          </a:p>
          <a:p>
            <a:pPr lvl="1"/>
            <a:r>
              <a:rPr lang="nl-NL" altLang="nl-NL" sz="1800"/>
              <a:t>gezelschap, emotioneel</a:t>
            </a:r>
          </a:p>
        </p:txBody>
      </p:sp>
      <p:graphicFrame>
        <p:nvGraphicFramePr>
          <p:cNvPr id="9" name="Tijdelijke aanduiding voor inhoud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04554850"/>
              </p:ext>
            </p:extLst>
          </p:nvPr>
        </p:nvGraphicFramePr>
        <p:xfrm>
          <a:off x="4648200" y="2060575"/>
          <a:ext cx="4038600" cy="4065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702" name="Tijdelijke aanduiding voor voettekst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800" baseline="0">
                <a:solidFill>
                  <a:schemeClr val="bg1"/>
                </a:solidFill>
              </a:rPr>
              <a:t>HC 7: Gedrag in de samenleving. Docent: Geertjan Emmens</a:t>
            </a:r>
          </a:p>
        </p:txBody>
      </p:sp>
      <p:sp>
        <p:nvSpPr>
          <p:cNvPr id="29703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800" baseline="0">
                <a:solidFill>
                  <a:schemeClr val="bg1"/>
                </a:solidFill>
              </a:rPr>
              <a:t>Academie voor Verpleegkunde</a:t>
            </a:r>
            <a:endParaRPr lang="nl-NL" altLang="nl-NL" sz="800" b="0" baseline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8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err="1"/>
              <a:t>Ecogram</a:t>
            </a:r>
            <a:r>
              <a:rPr lang="nl-NL" sz="4000" dirty="0"/>
              <a:t> als middel</a:t>
            </a:r>
            <a:br>
              <a:rPr lang="nl-NL" sz="4000" dirty="0"/>
            </a:br>
            <a:r>
              <a:rPr lang="nl-NL" sz="4000" dirty="0"/>
              <a:t> bij studeren?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Weer terug naar je studie:</a:t>
            </a:r>
          </a:p>
          <a:p>
            <a:pPr lvl="1"/>
            <a:r>
              <a:rPr lang="nl-NL" dirty="0"/>
              <a:t>Kan een eigen </a:t>
            </a:r>
            <a:r>
              <a:rPr lang="nl-NL" dirty="0" err="1"/>
              <a:t>ecogram</a:t>
            </a:r>
            <a:r>
              <a:rPr lang="nl-NL" dirty="0"/>
              <a:t> ingezet worden?</a:t>
            </a:r>
          </a:p>
          <a:p>
            <a:pPr lvl="1"/>
            <a:r>
              <a:rPr lang="nl-NL" dirty="0"/>
              <a:t>Wat kan het opleveren?</a:t>
            </a:r>
          </a:p>
          <a:p>
            <a:pPr lvl="1"/>
            <a:r>
              <a:rPr lang="nl-NL" dirty="0"/>
              <a:t>Check verschil met sociogram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HC 7: Gedrag in de samenleving. Docent: Geertjan Emmens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612A-92AC-4F44-934B-D58656CE7067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0150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Aandachtspunten qua </a:t>
            </a:r>
            <a:r>
              <a:rPr lang="nl-NL" dirty="0" err="1"/>
              <a:t>toetsstof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827584" y="1268760"/>
            <a:ext cx="7859216" cy="3993307"/>
          </a:xfrm>
        </p:spPr>
        <p:txBody>
          <a:bodyPr/>
          <a:lstStyle/>
          <a:p>
            <a:r>
              <a:rPr lang="nl-NL" sz="2400" dirty="0" err="1"/>
              <a:t>Zimbardo</a:t>
            </a:r>
            <a:r>
              <a:rPr lang="nl-NL" sz="2400" dirty="0"/>
              <a:t>: , P.G. et al. (2018) Psychologie, de Essentie, 4</a:t>
            </a:r>
            <a:r>
              <a:rPr lang="nl-NL" sz="2400" baseline="30000" dirty="0"/>
              <a:t>e</a:t>
            </a:r>
            <a:r>
              <a:rPr lang="nl-NL" sz="2400" dirty="0"/>
              <a:t> editie: paragraaf 11.3 (</a:t>
            </a:r>
            <a:r>
              <a:rPr lang="nl-NL" sz="2400" dirty="0" err="1"/>
              <a:t>blz</a:t>
            </a:r>
            <a:r>
              <a:rPr lang="nl-NL" sz="2400" dirty="0"/>
              <a:t> 359) tot samenvatting hoofdstuk (hoe komt gedragsverandering tot stand?)</a:t>
            </a:r>
          </a:p>
          <a:p>
            <a:pPr lvl="1"/>
            <a:r>
              <a:rPr lang="nl-NL" sz="2000" dirty="0"/>
              <a:t>Vet, cursief, kantlijnwoorden, kern van alinea’s</a:t>
            </a:r>
          </a:p>
          <a:p>
            <a:r>
              <a:rPr lang="nl-NL" sz="2400" dirty="0"/>
              <a:t>Luttik e.a.:</a:t>
            </a:r>
          </a:p>
          <a:p>
            <a:pPr lvl="1"/>
            <a:r>
              <a:rPr lang="nl-NL" sz="2000" dirty="0"/>
              <a:t>Hele artikel (een enkele </a:t>
            </a:r>
            <a:r>
              <a:rPr lang="nl-NL" sz="2000" dirty="0" err="1"/>
              <a:t>toetsvraag</a:t>
            </a:r>
            <a:r>
              <a:rPr lang="nl-NL" sz="2000" dirty="0"/>
              <a:t>)</a:t>
            </a:r>
          </a:p>
          <a:p>
            <a:r>
              <a:rPr lang="nl-NL" sz="2400" dirty="0" err="1"/>
              <a:t>Steyaert</a:t>
            </a:r>
            <a:r>
              <a:rPr lang="nl-NL" sz="2400" dirty="0"/>
              <a:t>:</a:t>
            </a:r>
          </a:p>
          <a:p>
            <a:pPr lvl="1"/>
            <a:r>
              <a:rPr lang="nl-NL" sz="2000" dirty="0"/>
              <a:t>Check vooral de </a:t>
            </a:r>
            <a:r>
              <a:rPr lang="nl-NL" sz="2000" i="1" dirty="0">
                <a:solidFill>
                  <a:srgbClr val="FF0000"/>
                </a:solidFill>
              </a:rPr>
              <a:t>cursieve</a:t>
            </a:r>
            <a:r>
              <a:rPr lang="nl-NL" sz="2000" dirty="0"/>
              <a:t> begrippen;</a:t>
            </a:r>
          </a:p>
          <a:p>
            <a:pPr lvl="1"/>
            <a:r>
              <a:rPr lang="nl-NL" sz="2000" dirty="0"/>
              <a:t>Kennis symbolen in schema’s niet nodig</a:t>
            </a:r>
          </a:p>
          <a:p>
            <a:pPr lvl="1"/>
            <a:endParaRPr lang="nl-NL" dirty="0"/>
          </a:p>
          <a:p>
            <a:pPr marL="57150" indent="0">
              <a:buNone/>
            </a:pPr>
            <a:endParaRPr lang="nl-NL" dirty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HC 7: Gedrag in de samenleving. Docent: Geertjan Emmens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612A-92AC-4F44-934B-D58656CE7067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4180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 college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12445" y="2132856"/>
            <a:ext cx="7859216" cy="3993307"/>
          </a:xfrm>
        </p:spPr>
        <p:txBody>
          <a:bodyPr/>
          <a:lstStyle/>
          <a:p>
            <a:endParaRPr lang="nl-NL" dirty="0"/>
          </a:p>
          <a:p>
            <a:r>
              <a:rPr lang="nl-NL" dirty="0"/>
              <a:t>Gedrag in groepen, </a:t>
            </a:r>
          </a:p>
          <a:p>
            <a:r>
              <a:rPr lang="nl-NL" dirty="0"/>
              <a:t>Mantelzorg en familiezorg, </a:t>
            </a:r>
          </a:p>
          <a:p>
            <a:r>
              <a:rPr lang="nl-NL" dirty="0"/>
              <a:t>Formele + informele zorg</a:t>
            </a:r>
          </a:p>
          <a:p>
            <a:r>
              <a:rPr lang="nl-NL" dirty="0"/>
              <a:t>Inzet van </a:t>
            </a:r>
            <a:r>
              <a:rPr lang="nl-NL" dirty="0" err="1"/>
              <a:t>ecogram</a:t>
            </a:r>
            <a:r>
              <a:rPr lang="nl-NL" dirty="0"/>
              <a:t>, </a:t>
            </a: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HC 7: Gedrag in de samenleving. Docent: Geertjan Emmens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612A-92AC-4F44-934B-D58656CE706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5502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toetsstof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33424" y="1628800"/>
            <a:ext cx="7859216" cy="3993307"/>
          </a:xfrm>
        </p:spPr>
        <p:txBody>
          <a:bodyPr/>
          <a:lstStyle/>
          <a:p>
            <a:r>
              <a:rPr lang="nl-NL" sz="2400" dirty="0" err="1"/>
              <a:t>Zimbardo</a:t>
            </a:r>
            <a:r>
              <a:rPr lang="nl-NL" sz="2400" dirty="0"/>
              <a:t>, P.G. et al. (2018) Psychologie, de Essentie, 4</a:t>
            </a:r>
            <a:r>
              <a:rPr lang="nl-NL" sz="2400" baseline="30000" dirty="0"/>
              <a:t>e</a:t>
            </a:r>
            <a:r>
              <a:rPr lang="nl-NL" sz="2400" dirty="0"/>
              <a:t> editie: paragraaf 11.3 (</a:t>
            </a:r>
            <a:r>
              <a:rPr lang="nl-NL" sz="2400" dirty="0" err="1"/>
              <a:t>blz</a:t>
            </a:r>
            <a:r>
              <a:rPr lang="nl-NL" sz="2400" dirty="0"/>
              <a:t> 359) tot samenvatting hoofdstuk (hoe komt gedragsverandering tot stand?)</a:t>
            </a:r>
          </a:p>
          <a:p>
            <a:r>
              <a:rPr lang="nl-NL" altLang="nl-NL" sz="2400" dirty="0">
                <a:latin typeface="Calibri" panose="020F0502020204030204" pitchFamily="34" charset="0"/>
              </a:rPr>
              <a:t>Luttik, M.L., </a:t>
            </a:r>
            <a:r>
              <a:rPr lang="nl-NL" altLang="nl-NL" sz="2400" dirty="0" err="1">
                <a:latin typeface="Calibri" panose="020F0502020204030204" pitchFamily="34" charset="0"/>
              </a:rPr>
              <a:t>Zuidersma</a:t>
            </a:r>
            <a:r>
              <a:rPr lang="nl-NL" altLang="nl-NL" sz="2400" dirty="0">
                <a:latin typeface="Calibri" panose="020F0502020204030204" pitchFamily="34" charset="0"/>
              </a:rPr>
              <a:t>, J., Schoemaker, E. en Paans, W. (2016), Familiegerichte zorg,  </a:t>
            </a:r>
            <a:r>
              <a:rPr lang="nl-NL" altLang="nl-NL" sz="2400" dirty="0" err="1">
                <a:latin typeface="Calibri" panose="020F0502020204030204" pitchFamily="34" charset="0"/>
              </a:rPr>
              <a:t>TvZ</a:t>
            </a:r>
            <a:r>
              <a:rPr lang="nl-NL" altLang="nl-NL" sz="2400" dirty="0">
                <a:latin typeface="Calibri" panose="020F0502020204030204" pitchFamily="34" charset="0"/>
              </a:rPr>
              <a:t> 2016, nr. 4 (</a:t>
            </a:r>
            <a:r>
              <a:rPr lang="nl-NL" altLang="nl-NL" sz="2400" dirty="0" err="1">
                <a:latin typeface="Calibri" panose="020F0502020204030204" pitchFamily="34" charset="0"/>
              </a:rPr>
              <a:t>blz</a:t>
            </a:r>
            <a:r>
              <a:rPr lang="nl-NL" altLang="nl-NL" sz="2400" dirty="0">
                <a:latin typeface="Calibri" panose="020F0502020204030204" pitchFamily="34" charset="0"/>
              </a:rPr>
              <a:t> 48-51), (via Google)</a:t>
            </a:r>
          </a:p>
          <a:p>
            <a:r>
              <a:rPr lang="nl-NL" altLang="nl-NL" sz="2400" dirty="0" err="1">
                <a:latin typeface="Calibri" panose="020F0502020204030204" pitchFamily="34" charset="0"/>
              </a:rPr>
              <a:t>Steyaert,J</a:t>
            </a:r>
            <a:r>
              <a:rPr lang="nl-NL" altLang="nl-NL" sz="2400" dirty="0">
                <a:latin typeface="Calibri" panose="020F0502020204030204" pitchFamily="34" charset="0"/>
              </a:rPr>
              <a:t>. in </a:t>
            </a:r>
            <a:r>
              <a:rPr lang="nl-NL" altLang="nl-NL" sz="2400" dirty="0" err="1">
                <a:latin typeface="Calibri" panose="020F0502020204030204" pitchFamily="34" charset="0"/>
              </a:rPr>
              <a:t>Steyaart</a:t>
            </a:r>
            <a:r>
              <a:rPr lang="nl-NL" altLang="nl-NL" sz="2400" dirty="0">
                <a:latin typeface="Calibri" panose="020F0502020204030204" pitchFamily="34" charset="0"/>
              </a:rPr>
              <a:t>, J. en </a:t>
            </a:r>
            <a:r>
              <a:rPr lang="nl-NL" altLang="nl-NL" sz="2400" dirty="0" err="1">
                <a:latin typeface="Calibri" panose="020F0502020204030204" pitchFamily="34" charset="0"/>
              </a:rPr>
              <a:t>Kwekkeboom</a:t>
            </a:r>
            <a:r>
              <a:rPr lang="nl-NL" altLang="nl-NL" sz="2400" dirty="0">
                <a:latin typeface="Calibri" panose="020F0502020204030204" pitchFamily="34" charset="0"/>
              </a:rPr>
              <a:t>, R. (2012), de zorgkracht van sociale netwerken, </a:t>
            </a:r>
            <a:r>
              <a:rPr lang="nl-NL" altLang="nl-NL" sz="2400" dirty="0" err="1">
                <a:latin typeface="Calibri" panose="020F0502020204030204" pitchFamily="34" charset="0"/>
              </a:rPr>
              <a:t>Movisie</a:t>
            </a:r>
            <a:r>
              <a:rPr lang="nl-NL" altLang="nl-NL" sz="2400" dirty="0">
                <a:latin typeface="Calibri" panose="020F0502020204030204" pitchFamily="34" charset="0"/>
              </a:rPr>
              <a:t> (blz. 36-53)</a:t>
            </a:r>
          </a:p>
          <a:p>
            <a:pPr lvl="1"/>
            <a:r>
              <a:rPr lang="nl-NL" altLang="nl-NL" sz="2400" dirty="0">
                <a:latin typeface="Calibri" panose="020F0502020204030204" pitchFamily="34" charset="0"/>
              </a:rPr>
              <a:t>Verkrijgbaar via Internet (via Google)</a:t>
            </a: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HC 7: Gedrag in de samenleving. Docent: Geertjan Emmens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612A-92AC-4F44-934B-D58656CE706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3497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Groepsvorming in de opleiding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1957086"/>
            <a:ext cx="7859216" cy="3993307"/>
          </a:xfrm>
        </p:spPr>
        <p:txBody>
          <a:bodyPr/>
          <a:lstStyle/>
          <a:p>
            <a:r>
              <a:rPr lang="nl-NL" dirty="0"/>
              <a:t>In hoeveel groepen zit je ‘binnen de Academie?”</a:t>
            </a:r>
          </a:p>
          <a:p>
            <a:r>
              <a:rPr lang="nl-NL" dirty="0"/>
              <a:t>En: werkt het?</a:t>
            </a:r>
          </a:p>
          <a:p>
            <a:pPr lvl="1"/>
            <a:r>
              <a:rPr lang="nl-NL" dirty="0"/>
              <a:t>Wat maakt dat het (nog of zelfs beter) werkt?</a:t>
            </a:r>
          </a:p>
          <a:p>
            <a:pPr lvl="1"/>
            <a:r>
              <a:rPr lang="nl-NL" dirty="0"/>
              <a:t>Hoe heb je de verschillende fasen beleefd?</a:t>
            </a:r>
          </a:p>
          <a:p>
            <a:pPr lvl="1"/>
            <a:r>
              <a:rPr lang="nl-NL" dirty="0"/>
              <a:t>Op welke wijze werk belonen/ bekrachtigen in je groep?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HC 7: Gedrag in de samenleving. Docent: Geertjan Emmens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612A-92AC-4F44-934B-D58656CE706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6690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sociogram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1299973" y="4365104"/>
            <a:ext cx="6809928" cy="1668462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Check de verbindingen: welke interactie is wederzijds?</a:t>
            </a:r>
          </a:p>
          <a:p>
            <a:pPr marL="0" indent="0">
              <a:buNone/>
            </a:pPr>
            <a:r>
              <a:rPr lang="nl-NL" dirty="0"/>
              <a:t>Wie wil met wie omgaan?</a:t>
            </a:r>
          </a:p>
          <a:p>
            <a:pPr marL="0" indent="0">
              <a:buNone/>
            </a:pPr>
            <a:r>
              <a:rPr lang="nl-NL" dirty="0"/>
              <a:t>		bron: </a:t>
            </a:r>
            <a:r>
              <a:rPr lang="nl-NL" sz="1200" dirty="0"/>
              <a:t>http://www.groepsdynamiek.nl/sociogram_BB.jpg</a:t>
            </a:r>
          </a:p>
        </p:txBody>
      </p:sp>
      <p:pic>
        <p:nvPicPr>
          <p:cNvPr id="1027" name="Picture 3" descr="http://www.groepsdynamiek.nl/sociogram_B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633" y="1661601"/>
            <a:ext cx="5472608" cy="253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HC 7: Gedrag in de samenleving. Docent: Geertjan Emmens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612A-92AC-4F44-934B-D58656CE7067}" type="slidenum">
              <a:rPr lang="nl-NL" smtClean="0"/>
              <a:t>5</a:t>
            </a:fld>
            <a:endParaRPr lang="nl-NL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70" name="HTMLCheckbox1" r:id="rId2" imgW="228600" imgH="274320"/>
        </mc:Choice>
        <mc:Fallback>
          <p:control name="HTMLCheckbox1" r:id="rId2" imgW="228600" imgH="274320">
            <p:pic>
              <p:nvPicPr>
                <p:cNvPr id="5" name="HTMLCheck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268140" y="2269381"/>
                  <a:ext cx="1371600" cy="274638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77778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l-NL" dirty="0"/>
              <a:t>Model van </a:t>
            </a:r>
            <a:r>
              <a:rPr lang="nl-NL" dirty="0" err="1"/>
              <a:t>Ajzen</a:t>
            </a:r>
            <a:br>
              <a:rPr lang="nl-NL" dirty="0"/>
            </a:br>
            <a:r>
              <a:rPr lang="nl-NL" sz="2400" dirty="0"/>
              <a:t>toepasbaar op VHL-lessen?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half" idx="1"/>
          </p:nvPr>
        </p:nvSpPr>
        <p:spPr>
          <a:xfrm>
            <a:off x="755576" y="1700808"/>
            <a:ext cx="3740224" cy="4425355"/>
          </a:xfrm>
        </p:spPr>
        <p:txBody>
          <a:bodyPr/>
          <a:lstStyle/>
          <a:p>
            <a:r>
              <a:rPr lang="nl-NL" sz="2400" dirty="0"/>
              <a:t>Herken je de aarzeling om te trainen voor de groep of filmopnames van je oefening te maken?</a:t>
            </a:r>
          </a:p>
          <a:p>
            <a:r>
              <a:rPr lang="nl-NL" sz="2400" dirty="0"/>
              <a:t>Heeft dat te maken met:</a:t>
            </a:r>
          </a:p>
          <a:p>
            <a:pPr lvl="1"/>
            <a:r>
              <a:rPr lang="nl-NL" sz="2000" dirty="0"/>
              <a:t>Je eigen houding?</a:t>
            </a:r>
          </a:p>
          <a:p>
            <a:pPr lvl="1"/>
            <a:r>
              <a:rPr lang="nl-NL" sz="2000" dirty="0"/>
              <a:t>Groepsnorm?</a:t>
            </a:r>
          </a:p>
          <a:p>
            <a:pPr lvl="1"/>
            <a:r>
              <a:rPr lang="nl-NL" sz="2000" dirty="0"/>
              <a:t>Zicht op wat je kan?</a:t>
            </a:r>
          </a:p>
          <a:p>
            <a:r>
              <a:rPr lang="nl-NL" sz="2400" dirty="0"/>
              <a:t>Zie ook </a:t>
            </a:r>
            <a:r>
              <a:rPr lang="nl-NL" sz="2400" dirty="0" err="1"/>
              <a:t>Zimbardo</a:t>
            </a:r>
            <a:r>
              <a:rPr lang="nl-NL" sz="2400" dirty="0"/>
              <a:t>, </a:t>
            </a:r>
            <a:r>
              <a:rPr lang="nl-NL" sz="2400" dirty="0" err="1"/>
              <a:t>blz</a:t>
            </a:r>
            <a:r>
              <a:rPr lang="nl-NL" sz="2400" dirty="0"/>
              <a:t> 367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530820"/>
            <a:ext cx="4038600" cy="1125098"/>
          </a:xfrm>
          <a:prstGeom prst="rect">
            <a:avLst/>
          </a:prstGeo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HC 7: Gedrag in de samenleving. Docent: Geertjan Emmens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612A-92AC-4F44-934B-D58656CE706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4740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Social</a:t>
            </a:r>
            <a:r>
              <a:rPr lang="nl-NL" dirty="0"/>
              <a:t> </a:t>
            </a:r>
            <a:r>
              <a:rPr lang="nl-NL" dirty="0" err="1"/>
              <a:t>Loafing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Als groep groter wordt, kan verlies aan productiviteit (</a:t>
            </a:r>
            <a:r>
              <a:rPr lang="nl-NL" dirty="0" err="1"/>
              <a:t>Ringelmann</a:t>
            </a:r>
            <a:r>
              <a:rPr lang="nl-NL" dirty="0"/>
              <a:t> effect) optreden door:</a:t>
            </a:r>
          </a:p>
          <a:p>
            <a:pPr lvl="1"/>
            <a:r>
              <a:rPr lang="nl-NL" dirty="0"/>
              <a:t>Coördinatieverliezen</a:t>
            </a:r>
          </a:p>
          <a:p>
            <a:pPr lvl="1"/>
            <a:r>
              <a:rPr lang="nl-NL" dirty="0"/>
              <a:t>Motivatieverliezen (</a:t>
            </a:r>
            <a:r>
              <a:rPr lang="nl-NL" dirty="0" err="1"/>
              <a:t>social</a:t>
            </a:r>
            <a:r>
              <a:rPr lang="nl-NL" dirty="0"/>
              <a:t> </a:t>
            </a:r>
            <a:r>
              <a:rPr lang="nl-NL" dirty="0" err="1"/>
              <a:t>loafing</a:t>
            </a:r>
            <a:r>
              <a:rPr lang="nl-NL" dirty="0"/>
              <a:t>)</a:t>
            </a:r>
          </a:p>
          <a:p>
            <a:pPr lvl="1"/>
            <a:endParaRPr lang="nl-NL" dirty="0"/>
          </a:p>
          <a:p>
            <a:pPr lvl="2"/>
            <a:r>
              <a:rPr lang="nl-NL" dirty="0"/>
              <a:t>M.a.w.: gevolgen voor succesvol samenwerken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HC 7: Gedrag in de samenleving. Docent: Geertjan Emmens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612A-92AC-4F44-934B-D58656CE706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9465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Sommige jongeren leven in een groep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417638"/>
            <a:ext cx="7992888" cy="4348485"/>
          </a:xfrm>
        </p:spPr>
        <p:txBody>
          <a:bodyPr/>
          <a:lstStyle/>
          <a:p>
            <a:r>
              <a:rPr lang="nl-NL" dirty="0"/>
              <a:t>Zoals Mina (documentaire ‘de besloten groep’)</a:t>
            </a:r>
          </a:p>
          <a:p>
            <a:pPr lvl="1"/>
            <a:r>
              <a:rPr lang="nl-NL" dirty="0">
                <a:hlinkClick r:id="rId2"/>
              </a:rPr>
              <a:t>https://www.youtube.com/watch?v=xhg-YUcJk0Q&amp;t=195s</a:t>
            </a:r>
            <a:endParaRPr lang="nl-NL" dirty="0"/>
          </a:p>
          <a:p>
            <a:pPr lvl="1"/>
            <a:r>
              <a:rPr lang="nl-NL" dirty="0"/>
              <a:t>Realiseer je dat Mina al diverse overplaatsingen heeft meegemaakt en dat dat een oorzaak heeft</a:t>
            </a:r>
          </a:p>
          <a:p>
            <a:pPr lvl="1"/>
            <a:r>
              <a:rPr lang="nl-NL" dirty="0"/>
              <a:t>Wat wordt gedaan om Mina te introduceren op nieuwe groep?</a:t>
            </a:r>
          </a:p>
          <a:p>
            <a:pPr lvl="1"/>
            <a:r>
              <a:rPr lang="nl-NL" dirty="0"/>
              <a:t>Speelt mogelijk factor cultuur?</a:t>
            </a: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HC 7: Gedrag in de samenleving. Docent: Geertjan Emmens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612A-92AC-4F44-934B-D58656CE706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3035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 bwMode="auto">
          <a:xfrm>
            <a:off x="539750" y="260350"/>
            <a:ext cx="8002588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BE" altLang="nl-NL">
                <a:cs typeface="Arial" panose="020B0604020202020204" pitchFamily="34" charset="0"/>
              </a:rPr>
              <a:t>Hannah Jones</a:t>
            </a:r>
            <a:endParaRPr lang="nl-NL" altLang="nl-NL">
              <a:cs typeface="Arial" panose="020B0604020202020204" pitchFamily="34" charset="0"/>
            </a:endParaRPr>
          </a:p>
        </p:txBody>
      </p:sp>
      <p:sp>
        <p:nvSpPr>
          <p:cNvPr id="26628" name="Tijdelijke aanduiding voor voettekst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800" baseline="0">
                <a:solidFill>
                  <a:schemeClr val="bg1"/>
                </a:solidFill>
              </a:rPr>
              <a:t>HC 7: Gedrag in de samenleving. Docent: Geertjan Emmens</a:t>
            </a:r>
          </a:p>
        </p:txBody>
      </p:sp>
      <p:sp>
        <p:nvSpPr>
          <p:cNvPr id="26629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800" baseline="0">
                <a:solidFill>
                  <a:schemeClr val="bg1"/>
                </a:solidFill>
              </a:rPr>
              <a:t>Academie voor Verpleegkunde</a:t>
            </a:r>
            <a:endParaRPr lang="nl-NL" altLang="nl-NL" sz="800" b="0" baseline="0">
              <a:solidFill>
                <a:schemeClr val="bg1"/>
              </a:solidFill>
            </a:endParaRPr>
          </a:p>
        </p:txBody>
      </p:sp>
      <p:sp>
        <p:nvSpPr>
          <p:cNvPr id="26630" name="Rectangle 2"/>
          <p:cNvSpPr txBox="1">
            <a:spLocks noChangeArrowheads="1"/>
          </p:cNvSpPr>
          <p:nvPr/>
        </p:nvSpPr>
        <p:spPr bwMode="auto">
          <a:xfrm>
            <a:off x="1009650" y="1989138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2800" b="1" i="1" dirty="0" err="1">
                <a:latin typeface="Calibri" panose="020F0502020204030204" pitchFamily="34" charset="0"/>
              </a:rPr>
              <a:t>Why</a:t>
            </a:r>
            <a:r>
              <a:rPr lang="nl-NL" altLang="nl-NL" sz="2800" b="1" i="1" dirty="0">
                <a:latin typeface="Calibri" panose="020F0502020204030204" pitchFamily="34" charset="0"/>
              </a:rPr>
              <a:t> I </a:t>
            </a:r>
            <a:r>
              <a:rPr lang="nl-NL" altLang="nl-NL" sz="2800" b="1" i="1" dirty="0" err="1">
                <a:latin typeface="Calibri" panose="020F0502020204030204" pitchFamily="34" charset="0"/>
              </a:rPr>
              <a:t>decided</a:t>
            </a:r>
            <a:r>
              <a:rPr lang="nl-NL" altLang="nl-NL" sz="2800" b="1" i="1" dirty="0">
                <a:latin typeface="Calibri" panose="020F0502020204030204" pitchFamily="34" charset="0"/>
              </a:rPr>
              <a:t> NOT </a:t>
            </a:r>
            <a:r>
              <a:rPr lang="nl-NL" altLang="nl-NL" sz="2800" b="1" i="1" dirty="0" err="1">
                <a:latin typeface="Calibri" panose="020F0502020204030204" pitchFamily="34" charset="0"/>
              </a:rPr>
              <a:t>to</a:t>
            </a:r>
            <a:r>
              <a:rPr lang="nl-NL" altLang="nl-NL" sz="2800" b="1" i="1" dirty="0">
                <a:latin typeface="Calibri" panose="020F0502020204030204" pitchFamily="34" charset="0"/>
              </a:rPr>
              <a:t> die</a:t>
            </a:r>
            <a:endParaRPr lang="nl-NL" altLang="nl-NL" sz="2800" i="1" dirty="0">
              <a:latin typeface="Calibri" panose="020F0502020204030204" pitchFamily="34" charset="0"/>
            </a:endParaRPr>
          </a:p>
          <a:p>
            <a:r>
              <a:rPr lang="nl-NL" altLang="nl-NL" sz="2800" i="1" dirty="0">
                <a:latin typeface="Calibri" panose="020F0502020204030204" pitchFamily="34" charset="0"/>
              </a:rPr>
              <a:t>Schoolgirl, 16, </a:t>
            </a:r>
            <a:r>
              <a:rPr lang="nl-NL" altLang="nl-NL" sz="2800" i="1" dirty="0" err="1">
                <a:latin typeface="Calibri" panose="020F0502020204030204" pitchFamily="34" charset="0"/>
              </a:rPr>
              <a:t>who</a:t>
            </a:r>
            <a:r>
              <a:rPr lang="nl-NL" altLang="nl-NL" sz="2800" i="1" dirty="0">
                <a:latin typeface="Calibri" panose="020F0502020204030204" pitchFamily="34" charset="0"/>
              </a:rPr>
              <a:t> </a:t>
            </a:r>
            <a:r>
              <a:rPr lang="nl-NL" altLang="nl-NL" sz="2800" i="1" dirty="0" err="1">
                <a:latin typeface="Calibri" panose="020F0502020204030204" pitchFamily="34" charset="0"/>
              </a:rPr>
              <a:t>refused</a:t>
            </a:r>
            <a:r>
              <a:rPr lang="nl-NL" altLang="nl-NL" sz="2800" i="1" dirty="0">
                <a:latin typeface="Calibri" panose="020F0502020204030204" pitchFamily="34" charset="0"/>
              </a:rPr>
              <a:t> a </a:t>
            </a:r>
            <a:r>
              <a:rPr lang="nl-NL" altLang="nl-NL" sz="2800" i="1" dirty="0" err="1">
                <a:latin typeface="Calibri" panose="020F0502020204030204" pitchFamily="34" charset="0"/>
              </a:rPr>
              <a:t>lifesaving</a:t>
            </a:r>
            <a:r>
              <a:rPr lang="nl-NL" altLang="nl-NL" sz="2800" i="1" dirty="0">
                <a:latin typeface="Calibri" panose="020F0502020204030204" pitchFamily="34" charset="0"/>
              </a:rPr>
              <a:t> </a:t>
            </a:r>
            <a:r>
              <a:rPr lang="nl-NL" altLang="nl-NL" sz="2800" i="1" dirty="0" err="1">
                <a:latin typeface="Calibri" panose="020F0502020204030204" pitchFamily="34" charset="0"/>
              </a:rPr>
              <a:t>heart</a:t>
            </a:r>
            <a:r>
              <a:rPr lang="nl-NL" altLang="nl-NL" sz="2800" i="1" dirty="0">
                <a:latin typeface="Calibri" panose="020F0502020204030204" pitchFamily="34" charset="0"/>
              </a:rPr>
              <a:t> transplant </a:t>
            </a:r>
            <a:r>
              <a:rPr lang="nl-NL" altLang="nl-NL" sz="2800" i="1" dirty="0" err="1">
                <a:latin typeface="Calibri" panose="020F0502020204030204" pitchFamily="34" charset="0"/>
              </a:rPr>
              <a:t>tells</a:t>
            </a:r>
            <a:r>
              <a:rPr lang="nl-NL" altLang="nl-NL" sz="2800" i="1" dirty="0">
                <a:latin typeface="Calibri" panose="020F0502020204030204" pitchFamily="34" charset="0"/>
              </a:rPr>
              <a:t> of her </a:t>
            </a:r>
            <a:r>
              <a:rPr lang="nl-NL" altLang="nl-NL" sz="2800" i="1" dirty="0" err="1">
                <a:latin typeface="Calibri" panose="020F0502020204030204" pitchFamily="34" charset="0"/>
              </a:rPr>
              <a:t>dramatic</a:t>
            </a:r>
            <a:r>
              <a:rPr lang="nl-NL" altLang="nl-NL" sz="2800" i="1" dirty="0">
                <a:latin typeface="Calibri" panose="020F0502020204030204" pitchFamily="34" charset="0"/>
              </a:rPr>
              <a:t> U-turn. Hannah Jones </a:t>
            </a:r>
            <a:r>
              <a:rPr lang="nl-NL" altLang="nl-NL" sz="2800" i="1" dirty="0" err="1">
                <a:latin typeface="Calibri" panose="020F0502020204030204" pitchFamily="34" charset="0"/>
              </a:rPr>
              <a:t>stunned</a:t>
            </a:r>
            <a:r>
              <a:rPr lang="nl-NL" altLang="nl-NL" sz="2800" i="1" dirty="0">
                <a:latin typeface="Calibri" panose="020F0502020204030204" pitchFamily="34" charset="0"/>
              </a:rPr>
              <a:t> doctors </a:t>
            </a:r>
            <a:r>
              <a:rPr lang="nl-NL" altLang="nl-NL" sz="2800" i="1" dirty="0" err="1">
                <a:latin typeface="Calibri" panose="020F0502020204030204" pitchFamily="34" charset="0"/>
              </a:rPr>
              <a:t>and</a:t>
            </a:r>
            <a:r>
              <a:rPr lang="nl-NL" altLang="nl-NL" sz="2800" i="1" dirty="0">
                <a:latin typeface="Calibri" panose="020F0502020204030204" pitchFamily="34" charset="0"/>
              </a:rPr>
              <a:t> her family </a:t>
            </a:r>
            <a:r>
              <a:rPr lang="nl-NL" altLang="nl-NL" sz="2800" i="1" dirty="0" err="1">
                <a:latin typeface="Calibri" panose="020F0502020204030204" pitchFamily="34" charset="0"/>
              </a:rPr>
              <a:t>by</a:t>
            </a:r>
            <a:r>
              <a:rPr lang="nl-NL" altLang="nl-NL" sz="2800" i="1" dirty="0">
                <a:latin typeface="Calibri" panose="020F0502020204030204" pitchFamily="34" charset="0"/>
              </a:rPr>
              <a:t> </a:t>
            </a:r>
            <a:r>
              <a:rPr lang="nl-NL" altLang="nl-NL" sz="2800" i="1" dirty="0" err="1">
                <a:latin typeface="Calibri" panose="020F0502020204030204" pitchFamily="34" charset="0"/>
              </a:rPr>
              <a:t>claiming</a:t>
            </a:r>
            <a:r>
              <a:rPr lang="nl-NL" altLang="nl-NL" sz="2800" i="1" dirty="0">
                <a:latin typeface="Calibri" panose="020F0502020204030204" pitchFamily="34" charset="0"/>
              </a:rPr>
              <a:t> </a:t>
            </a:r>
            <a:r>
              <a:rPr lang="nl-NL" altLang="nl-NL" sz="2800" i="1" dirty="0" err="1">
                <a:latin typeface="Calibri" panose="020F0502020204030204" pitchFamily="34" charset="0"/>
              </a:rPr>
              <a:t>she</a:t>
            </a:r>
            <a:r>
              <a:rPr lang="nl-NL" altLang="nl-NL" sz="2800" i="1" dirty="0">
                <a:latin typeface="Calibri" panose="020F0502020204030204" pitchFamily="34" charset="0"/>
              </a:rPr>
              <a:t> </a:t>
            </a:r>
            <a:r>
              <a:rPr lang="nl-NL" altLang="nl-NL" sz="2800" i="1" dirty="0" err="1">
                <a:latin typeface="Calibri" panose="020F0502020204030204" pitchFamily="34" charset="0"/>
              </a:rPr>
              <a:t>would</a:t>
            </a:r>
            <a:r>
              <a:rPr lang="nl-NL" altLang="nl-NL" sz="2800" i="1" dirty="0">
                <a:latin typeface="Calibri" panose="020F0502020204030204" pitchFamily="34" charset="0"/>
              </a:rPr>
              <a:t> </a:t>
            </a:r>
            <a:r>
              <a:rPr lang="nl-NL" altLang="nl-NL" sz="2800" i="1" dirty="0" err="1">
                <a:latin typeface="Calibri" panose="020F0502020204030204" pitchFamily="34" charset="0"/>
              </a:rPr>
              <a:t>rather</a:t>
            </a:r>
            <a:r>
              <a:rPr lang="nl-NL" altLang="nl-NL" sz="2800" i="1" dirty="0">
                <a:latin typeface="Calibri" panose="020F0502020204030204" pitchFamily="34" charset="0"/>
              </a:rPr>
              <a:t> die </a:t>
            </a:r>
            <a:r>
              <a:rPr lang="nl-NL" altLang="nl-NL" sz="2800" i="1" dirty="0" err="1">
                <a:latin typeface="Calibri" panose="020F0502020204030204" pitchFamily="34" charset="0"/>
              </a:rPr>
              <a:t>than</a:t>
            </a:r>
            <a:r>
              <a:rPr lang="nl-NL" altLang="nl-NL" sz="2800" i="1" dirty="0">
                <a:latin typeface="Calibri" panose="020F0502020204030204" pitchFamily="34" charset="0"/>
              </a:rPr>
              <a:t> </a:t>
            </a:r>
            <a:r>
              <a:rPr lang="nl-NL" altLang="nl-NL" sz="2800" i="1" dirty="0" err="1">
                <a:latin typeface="Calibri" panose="020F0502020204030204" pitchFamily="34" charset="0"/>
              </a:rPr>
              <a:t>undergo</a:t>
            </a:r>
            <a:r>
              <a:rPr lang="nl-NL" altLang="nl-NL" sz="2800" i="1" dirty="0">
                <a:latin typeface="Calibri" panose="020F0502020204030204" pitchFamily="34" charset="0"/>
              </a:rPr>
              <a:t> </a:t>
            </a:r>
            <a:r>
              <a:rPr lang="nl-NL" altLang="nl-NL" sz="2800" i="1" dirty="0" err="1">
                <a:latin typeface="Calibri" panose="020F0502020204030204" pitchFamily="34" charset="0"/>
              </a:rPr>
              <a:t>the</a:t>
            </a:r>
            <a:r>
              <a:rPr lang="nl-NL" altLang="nl-NL" sz="2800" i="1" dirty="0">
                <a:latin typeface="Calibri" panose="020F0502020204030204" pitchFamily="34" charset="0"/>
              </a:rPr>
              <a:t> </a:t>
            </a:r>
            <a:r>
              <a:rPr lang="nl-NL" altLang="nl-NL" sz="2800" i="1" dirty="0" err="1">
                <a:latin typeface="Calibri" panose="020F0502020204030204" pitchFamily="34" charset="0"/>
              </a:rPr>
              <a:t>operation</a:t>
            </a:r>
            <a:r>
              <a:rPr lang="nl-NL" altLang="nl-NL" sz="2800" i="1" dirty="0">
                <a:latin typeface="Calibri" panose="020F0502020204030204" pitchFamily="34" charset="0"/>
              </a:rPr>
              <a:t> at </a:t>
            </a:r>
            <a:r>
              <a:rPr lang="nl-NL" altLang="nl-NL" sz="2800" i="1" dirty="0" err="1">
                <a:latin typeface="Calibri" panose="020F0502020204030204" pitchFamily="34" charset="0"/>
              </a:rPr>
              <a:t>the</a:t>
            </a:r>
            <a:r>
              <a:rPr lang="nl-NL" altLang="nl-NL" sz="2800" i="1" dirty="0">
                <a:latin typeface="Calibri" panose="020F0502020204030204" pitchFamily="34" charset="0"/>
              </a:rPr>
              <a:t> </a:t>
            </a:r>
            <a:r>
              <a:rPr lang="nl-NL" altLang="nl-NL" sz="2800" i="1" dirty="0" err="1">
                <a:latin typeface="Calibri" panose="020F0502020204030204" pitchFamily="34" charset="0"/>
              </a:rPr>
              <a:t>age</a:t>
            </a:r>
            <a:r>
              <a:rPr lang="nl-NL" altLang="nl-NL" sz="2800" i="1" dirty="0">
                <a:latin typeface="Calibri" panose="020F0502020204030204" pitchFamily="34" charset="0"/>
              </a:rPr>
              <a:t> of 13. </a:t>
            </a:r>
            <a:r>
              <a:rPr lang="nl-NL" altLang="nl-NL" sz="2800" i="1" dirty="0" err="1">
                <a:latin typeface="Calibri" panose="020F0502020204030204" pitchFamily="34" charset="0"/>
              </a:rPr>
              <a:t>After</a:t>
            </a:r>
            <a:r>
              <a:rPr lang="nl-NL" altLang="nl-NL" sz="2800" i="1" dirty="0">
                <a:latin typeface="Calibri" panose="020F0502020204030204" pitchFamily="34" charset="0"/>
              </a:rPr>
              <a:t> her </a:t>
            </a:r>
            <a:r>
              <a:rPr lang="nl-NL" altLang="nl-NL" sz="2800" i="1" dirty="0" err="1">
                <a:latin typeface="Calibri" panose="020F0502020204030204" pitchFamily="34" charset="0"/>
              </a:rPr>
              <a:t>condition</a:t>
            </a:r>
            <a:r>
              <a:rPr lang="nl-NL" altLang="nl-NL" sz="2800" i="1" dirty="0">
                <a:latin typeface="Calibri" panose="020F0502020204030204" pitchFamily="34" charset="0"/>
              </a:rPr>
              <a:t> </a:t>
            </a:r>
            <a:r>
              <a:rPr lang="nl-NL" altLang="nl-NL" sz="2800" i="1" dirty="0" err="1">
                <a:latin typeface="Calibri" panose="020F0502020204030204" pitchFamily="34" charset="0"/>
              </a:rPr>
              <a:t>deteriorated</a:t>
            </a:r>
            <a:r>
              <a:rPr lang="nl-NL" altLang="nl-NL" sz="2800" i="1" dirty="0">
                <a:latin typeface="Calibri" panose="020F0502020204030204" pitchFamily="34" charset="0"/>
              </a:rPr>
              <a:t> </a:t>
            </a:r>
            <a:r>
              <a:rPr lang="nl-NL" altLang="nl-NL" sz="2800" i="1" dirty="0" err="1">
                <a:latin typeface="Calibri" panose="020F0502020204030204" pitchFamily="34" charset="0"/>
              </a:rPr>
              <a:t>she</a:t>
            </a:r>
            <a:r>
              <a:rPr lang="nl-NL" altLang="nl-NL" sz="2800" i="1" dirty="0">
                <a:latin typeface="Calibri" panose="020F0502020204030204" pitchFamily="34" charset="0"/>
              </a:rPr>
              <a:t> </a:t>
            </a:r>
            <a:r>
              <a:rPr lang="nl-NL" altLang="nl-NL" sz="2800" i="1" dirty="0" err="1">
                <a:latin typeface="Calibri" panose="020F0502020204030204" pitchFamily="34" charset="0"/>
              </a:rPr>
              <a:t>changed</a:t>
            </a:r>
            <a:r>
              <a:rPr lang="nl-NL" altLang="nl-NL" sz="2800" i="1" dirty="0">
                <a:latin typeface="Calibri" panose="020F0502020204030204" pitchFamily="34" charset="0"/>
              </a:rPr>
              <a:t> her mind </a:t>
            </a:r>
            <a:r>
              <a:rPr lang="nl-NL" altLang="nl-NL" sz="2800" i="1" dirty="0" err="1">
                <a:latin typeface="Calibri" panose="020F0502020204030204" pitchFamily="34" charset="0"/>
              </a:rPr>
              <a:t>and</a:t>
            </a:r>
            <a:r>
              <a:rPr lang="nl-NL" altLang="nl-NL" sz="2800" i="1" dirty="0">
                <a:latin typeface="Calibri" panose="020F0502020204030204" pitchFamily="34" charset="0"/>
              </a:rPr>
              <a:t> </a:t>
            </a:r>
            <a:r>
              <a:rPr lang="nl-NL" altLang="nl-NL" sz="2800" i="1" dirty="0" err="1">
                <a:latin typeface="Calibri" panose="020F0502020204030204" pitchFamily="34" charset="0"/>
              </a:rPr>
              <a:t>underwent</a:t>
            </a:r>
            <a:r>
              <a:rPr lang="nl-NL" altLang="nl-NL" sz="2800" i="1" dirty="0">
                <a:latin typeface="Calibri" panose="020F0502020204030204" pitchFamily="34" charset="0"/>
              </a:rPr>
              <a:t> transplant at Great </a:t>
            </a:r>
            <a:r>
              <a:rPr lang="nl-NL" altLang="nl-NL" sz="2800" i="1" dirty="0" err="1">
                <a:latin typeface="Calibri" panose="020F0502020204030204" pitchFamily="34" charset="0"/>
              </a:rPr>
              <a:t>Ormond</a:t>
            </a:r>
            <a:r>
              <a:rPr lang="nl-NL" altLang="nl-NL" sz="2800" i="1" dirty="0">
                <a:latin typeface="Calibri" panose="020F0502020204030204" pitchFamily="34" charset="0"/>
              </a:rPr>
              <a:t> Street </a:t>
            </a:r>
            <a:r>
              <a:rPr lang="nl-NL" altLang="nl-NL" sz="2800" i="1" dirty="0" err="1">
                <a:latin typeface="Calibri" panose="020F0502020204030204" pitchFamily="34" charset="0"/>
              </a:rPr>
              <a:t>Hospital</a:t>
            </a:r>
            <a:r>
              <a:rPr lang="nl-NL" altLang="nl-NL" sz="2800" i="1" dirty="0">
                <a:latin typeface="Calibri" panose="020F0502020204030204" pitchFamily="34" charset="0"/>
              </a:rPr>
              <a:t>. </a:t>
            </a:r>
            <a:r>
              <a:rPr lang="nl-NL" altLang="nl-NL" sz="2800" i="1" dirty="0" err="1">
                <a:latin typeface="Calibri" panose="020F0502020204030204" pitchFamily="34" charset="0"/>
              </a:rPr>
              <a:t>Now</a:t>
            </a:r>
            <a:r>
              <a:rPr lang="nl-NL" altLang="nl-NL" sz="2800" i="1" dirty="0">
                <a:latin typeface="Calibri" panose="020F0502020204030204" pitchFamily="34" charset="0"/>
              </a:rPr>
              <a:t> 16, </a:t>
            </a:r>
            <a:r>
              <a:rPr lang="nl-NL" altLang="nl-NL" sz="2800" i="1" dirty="0" err="1">
                <a:latin typeface="Calibri" panose="020F0502020204030204" pitchFamily="34" charset="0"/>
              </a:rPr>
              <a:t>she</a:t>
            </a:r>
            <a:r>
              <a:rPr lang="nl-NL" altLang="nl-NL" sz="2800" i="1" dirty="0">
                <a:latin typeface="Calibri" panose="020F0502020204030204" pitchFamily="34" charset="0"/>
              </a:rPr>
              <a:t> is </a:t>
            </a:r>
            <a:r>
              <a:rPr lang="nl-NL" altLang="nl-NL" sz="2800" i="1" dirty="0" err="1">
                <a:latin typeface="Calibri" panose="020F0502020204030204" pitchFamily="34" charset="0"/>
              </a:rPr>
              <a:t>enjoying</a:t>
            </a:r>
            <a:r>
              <a:rPr lang="nl-NL" altLang="nl-NL" sz="2800" i="1" dirty="0">
                <a:latin typeface="Calibri" panose="020F0502020204030204" pitchFamily="34" charset="0"/>
              </a:rPr>
              <a:t> a new lease of life.</a:t>
            </a:r>
          </a:p>
          <a:p>
            <a:r>
              <a:rPr lang="nl-NL" altLang="nl-NL" sz="2800" i="1" dirty="0">
                <a:latin typeface="Calibri" panose="020F0502020204030204" pitchFamily="34" charset="0"/>
              </a:rPr>
              <a:t> </a:t>
            </a:r>
          </a:p>
          <a:p>
            <a:r>
              <a:rPr lang="nl-NL" altLang="nl-NL" sz="1800" dirty="0" err="1">
                <a:latin typeface="Calibri" panose="020F0502020204030204" pitchFamily="34" charset="0"/>
              </a:rPr>
              <a:t>By</a:t>
            </a:r>
            <a:r>
              <a:rPr lang="nl-NL" altLang="nl-NL" sz="1800" dirty="0">
                <a:latin typeface="Calibri" panose="020F0502020204030204" pitchFamily="34" charset="0"/>
              </a:rPr>
              <a:t> </a:t>
            </a:r>
            <a:r>
              <a:rPr lang="nl-NL" altLang="nl-NL" sz="1800" u="sng" dirty="0">
                <a:latin typeface="Calibri" panose="020F0502020204030204" pitchFamily="34" charset="0"/>
                <a:hlinkClick r:id="rId3"/>
              </a:rPr>
              <a:t>Daily Mail Reporter</a:t>
            </a:r>
            <a:r>
              <a:rPr lang="nl-NL" altLang="nl-NL" sz="1800" u="sng" dirty="0">
                <a:latin typeface="Calibri" panose="020F0502020204030204" pitchFamily="34" charset="0"/>
              </a:rPr>
              <a:t>; </a:t>
            </a:r>
            <a:r>
              <a:rPr lang="nl-NL" altLang="nl-NL" sz="1800" dirty="0">
                <a:latin typeface="Calibri" panose="020F0502020204030204" pitchFamily="34" charset="0"/>
              </a:rPr>
              <a:t>UPDATED:10:47 GMT, 27 </a:t>
            </a:r>
            <a:r>
              <a:rPr lang="nl-NL" altLang="nl-NL" sz="1800" dirty="0" err="1">
                <a:latin typeface="Calibri" panose="020F0502020204030204" pitchFamily="34" charset="0"/>
              </a:rPr>
              <a:t>July</a:t>
            </a:r>
            <a:r>
              <a:rPr lang="nl-NL" altLang="nl-NL" sz="1800" dirty="0">
                <a:latin typeface="Calibri" panose="020F0502020204030204" pitchFamily="34" charset="0"/>
              </a:rPr>
              <a:t> 2011</a:t>
            </a:r>
          </a:p>
          <a:p>
            <a:endParaRPr lang="nl-NL" altLang="nl-NL" sz="1800" baseline="0" dirty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l-NL" altLang="nl-NL" sz="1800" baseline="0" dirty="0">
                <a:latin typeface="Tahoma" panose="020B0604030504040204" pitchFamily="34" charset="0"/>
              </a:rPr>
              <a:t>Hannah Jones was groot nieuws: waarom?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altLang="nl-NL" sz="1800" baseline="0" dirty="0">
                <a:latin typeface="Tahoma" panose="020B0604030504040204" pitchFamily="34" charset="0"/>
              </a:rPr>
              <a:t>Hoe verhoudt de mening / het gedrag van ‘de natie’ zich tot de Rechten van het Kind’?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altLang="nl-NL" sz="1800" baseline="0" dirty="0">
                <a:latin typeface="Tahoma" panose="020B0604030504040204" pitchFamily="34" charset="0"/>
              </a:rPr>
              <a:t>In de documentaire is thuis geen hulpverlener te zien: toeval?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altLang="nl-NL" sz="1800" baseline="0" dirty="0">
                <a:latin typeface="Tahoma" panose="020B0604030504040204" pitchFamily="34" charset="0"/>
              </a:rPr>
              <a:t>Hoe is dan de verhouding formeel – informeel?</a:t>
            </a:r>
          </a:p>
          <a:p>
            <a:endParaRPr lang="nl-NL" altLang="nl-NL" sz="1800" baseline="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282586"/>
      </p:ext>
    </p:extLst>
  </p:cSld>
  <p:clrMapOvr>
    <a:masterClrMapping/>
  </p:clrMapOvr>
</p:sld>
</file>

<file path=ppt/theme/theme1.xml><?xml version="1.0" encoding="utf-8"?>
<a:theme xmlns:a="http://schemas.openxmlformats.org/drawingml/2006/main" name="Thema1">
  <a:themeElements>
    <a:clrScheme name="Lege presentat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ge presentati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angepast ontwerp">
  <a:themeElements>
    <a:clrScheme name="Hanzehogeschool Groningen 1">
      <a:dk1>
        <a:sysClr val="windowText" lastClr="000000"/>
      </a:dk1>
      <a:lt1>
        <a:sysClr val="window" lastClr="FFFFFF"/>
      </a:lt1>
      <a:dk2>
        <a:srgbClr val="7F7F7F"/>
      </a:dk2>
      <a:lt2>
        <a:srgbClr val="EE7F00"/>
      </a:lt2>
      <a:accent1>
        <a:srgbClr val="333333"/>
      </a:accent1>
      <a:accent2>
        <a:srgbClr val="EE7F00"/>
      </a:accent2>
      <a:accent3>
        <a:srgbClr val="7F7F7F"/>
      </a:accent3>
      <a:accent4>
        <a:srgbClr val="2C0D15"/>
      </a:accent4>
      <a:accent5>
        <a:srgbClr val="7F7F7F"/>
      </a:accent5>
      <a:accent6>
        <a:srgbClr val="EE7F00"/>
      </a:accent6>
      <a:hlink>
        <a:srgbClr val="EE7F00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Aangepast ontwerp">
  <a:themeElements>
    <a:clrScheme name="Hanzehogeschool Groningen 1">
      <a:dk1>
        <a:sysClr val="windowText" lastClr="000000"/>
      </a:dk1>
      <a:lt1>
        <a:sysClr val="window" lastClr="FFFFFF"/>
      </a:lt1>
      <a:dk2>
        <a:srgbClr val="7F7F7F"/>
      </a:dk2>
      <a:lt2>
        <a:srgbClr val="EE7F00"/>
      </a:lt2>
      <a:accent1>
        <a:srgbClr val="333333"/>
      </a:accent1>
      <a:accent2>
        <a:srgbClr val="EE7F00"/>
      </a:accent2>
      <a:accent3>
        <a:srgbClr val="7F7F7F"/>
      </a:accent3>
      <a:accent4>
        <a:srgbClr val="2C0D15"/>
      </a:accent4>
      <a:accent5>
        <a:srgbClr val="7F7F7F"/>
      </a:accent5>
      <a:accent6>
        <a:srgbClr val="EE7F00"/>
      </a:accent6>
      <a:hlink>
        <a:srgbClr val="EE7F00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2601</TotalTime>
  <Words>1054</Words>
  <Application>Microsoft Office PowerPoint</Application>
  <PresentationFormat>Diavoorstelling (4:3)</PresentationFormat>
  <Paragraphs>158</Paragraphs>
  <Slides>18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18</vt:i4>
      </vt:variant>
    </vt:vector>
  </HeadingPairs>
  <TitlesOfParts>
    <vt:vector size="26" baseType="lpstr">
      <vt:lpstr>ＭＳ Ｐゴシック</vt:lpstr>
      <vt:lpstr>Arial</vt:lpstr>
      <vt:lpstr>Calibri</vt:lpstr>
      <vt:lpstr>Tahoma</vt:lpstr>
      <vt:lpstr>Wingdings</vt:lpstr>
      <vt:lpstr>Thema1</vt:lpstr>
      <vt:lpstr>Aangepast ontwerp</vt:lpstr>
      <vt:lpstr>2_Aangepast ontwerp</vt:lpstr>
      <vt:lpstr>Individu en Maatschappij</vt:lpstr>
      <vt:lpstr>Inhoud college</vt:lpstr>
      <vt:lpstr>toetsstof</vt:lpstr>
      <vt:lpstr>Groepsvorming in de opleiding</vt:lpstr>
      <vt:lpstr>sociogram</vt:lpstr>
      <vt:lpstr>Model van Ajzen toepasbaar op VHL-lessen?</vt:lpstr>
      <vt:lpstr>Social Loafing</vt:lpstr>
      <vt:lpstr>Sommige jongeren leven in een groep</vt:lpstr>
      <vt:lpstr>Hannah Jones</vt:lpstr>
      <vt:lpstr>Er kan veel mis gaan  bij informatieverwerking van individu</vt:lpstr>
      <vt:lpstr>Mantelzorger? Jij?</vt:lpstr>
      <vt:lpstr>Heuristisch gedrag (Zimbardo)</vt:lpstr>
      <vt:lpstr>Familiezorg…</vt:lpstr>
      <vt:lpstr>Informeel + formeel?</vt:lpstr>
      <vt:lpstr>Hoe begin je?</vt:lpstr>
      <vt:lpstr>zorgvrager  systeem de functie van een ecogram</vt:lpstr>
      <vt:lpstr>Ecogram als middel  bij studeren?</vt:lpstr>
      <vt:lpstr>Aandachtspunten qua toetsstof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Theorie over ouder worden</dc:title>
  <dc:creator>van wieren</dc:creator>
  <cp:lastModifiedBy>Geertjan Emmens</cp:lastModifiedBy>
  <cp:revision>324</cp:revision>
  <cp:lastPrinted>2017-04-30T17:13:25Z</cp:lastPrinted>
  <dcterms:created xsi:type="dcterms:W3CDTF">2013-04-25T09:44:37Z</dcterms:created>
  <dcterms:modified xsi:type="dcterms:W3CDTF">2018-09-06T08:33:14Z</dcterms:modified>
</cp:coreProperties>
</file>